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1" r:id="rId5"/>
    <p:sldId id="292" r:id="rId6"/>
    <p:sldId id="287" r:id="rId7"/>
    <p:sldId id="293" r:id="rId8"/>
    <p:sldId id="294" r:id="rId9"/>
    <p:sldId id="289" r:id="rId10"/>
    <p:sldId id="295" r:id="rId11"/>
    <p:sldId id="297" r:id="rId12"/>
    <p:sldId id="288" r:id="rId13"/>
    <p:sldId id="299" r:id="rId14"/>
    <p:sldId id="259" r:id="rId15"/>
    <p:sldId id="300" r:id="rId16"/>
    <p:sldId id="261" r:id="rId17"/>
    <p:sldId id="302" r:id="rId18"/>
    <p:sldId id="303" r:id="rId19"/>
    <p:sldId id="305" r:id="rId20"/>
    <p:sldId id="306" r:id="rId21"/>
    <p:sldId id="307" r:id="rId22"/>
    <p:sldId id="272" r:id="rId23"/>
    <p:sldId id="271" r:id="rId24"/>
    <p:sldId id="308" r:id="rId25"/>
    <p:sldId id="274" r:id="rId26"/>
    <p:sldId id="309" r:id="rId27"/>
    <p:sldId id="270" r:id="rId28"/>
    <p:sldId id="275" r:id="rId29"/>
    <p:sldId id="276" r:id="rId30"/>
    <p:sldId id="277" r:id="rId31"/>
    <p:sldId id="278" r:id="rId32"/>
    <p:sldId id="280" r:id="rId33"/>
    <p:sldId id="279" r:id="rId34"/>
    <p:sldId id="281" r:id="rId35"/>
    <p:sldId id="282" r:id="rId36"/>
    <p:sldId id="286" r:id="rId37"/>
    <p:sldId id="310" r:id="rId38"/>
    <p:sldId id="283" r:id="rId39"/>
    <p:sldId id="285" r:id="rId40"/>
    <p:sldId id="311" r:id="rId41"/>
    <p:sldId id="312" r:id="rId42"/>
    <p:sldId id="313" r:id="rId43"/>
    <p:sldId id="31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ED1A1-3222-4329-A4F2-C46BFC35FAA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94445-3091-4B68-A867-1CBA4F41092E}">
      <dgm:prSet phldrT="[Text]"/>
      <dgm:spPr/>
      <dgm:t>
        <a:bodyPr/>
        <a:lstStyle/>
        <a:p>
          <a:r>
            <a:rPr lang="en-US" smtClean="0"/>
            <a:t>1</a:t>
          </a:r>
          <a:endParaRPr lang="en-US"/>
        </a:p>
      </dgm:t>
    </dgm:pt>
    <dgm:pt modelId="{DDACFFB3-3325-4503-AB9D-5DF73B76F9AF}" type="parTrans" cxnId="{F65EFA79-4FF4-42F3-A751-A010D56A5FC0}">
      <dgm:prSet/>
      <dgm:spPr/>
      <dgm:t>
        <a:bodyPr/>
        <a:lstStyle/>
        <a:p>
          <a:endParaRPr lang="en-US"/>
        </a:p>
      </dgm:t>
    </dgm:pt>
    <dgm:pt modelId="{468B4992-FE45-435A-8B18-EBDD8E387EC5}" type="sibTrans" cxnId="{F65EFA79-4FF4-42F3-A751-A010D56A5FC0}">
      <dgm:prSet/>
      <dgm:spPr/>
      <dgm:t>
        <a:bodyPr/>
        <a:lstStyle/>
        <a:p>
          <a:endParaRPr lang="en-US"/>
        </a:p>
      </dgm:t>
    </dgm:pt>
    <dgm:pt modelId="{ACAE6262-1166-496A-9821-1BB18AC6AFAC}">
      <dgm:prSet phldrT="[Text]"/>
      <dgm:spPr/>
      <dgm:t>
        <a:bodyPr/>
        <a:lstStyle/>
        <a:p>
          <a:r>
            <a:rPr lang="en-US" smtClean="0"/>
            <a:t>Optimum  Phase  Times for  a  Two-Phase  Fixed-Time Signal </a:t>
          </a:r>
          <a:endParaRPr lang="en-US"/>
        </a:p>
      </dgm:t>
    </dgm:pt>
    <dgm:pt modelId="{308D3E6F-34CF-4786-AB2B-9BF50D9B2AB2}" type="parTrans" cxnId="{C17ED12E-A0BE-4CFF-8CC3-C8320F0C97DE}">
      <dgm:prSet/>
      <dgm:spPr/>
      <dgm:t>
        <a:bodyPr/>
        <a:lstStyle/>
        <a:p>
          <a:endParaRPr lang="en-US"/>
        </a:p>
      </dgm:t>
    </dgm:pt>
    <dgm:pt modelId="{CEE227AB-5FE7-4370-BE72-6937C4B5F568}" type="sibTrans" cxnId="{C17ED12E-A0BE-4CFF-8CC3-C8320F0C97DE}">
      <dgm:prSet/>
      <dgm:spPr/>
      <dgm:t>
        <a:bodyPr/>
        <a:lstStyle/>
        <a:p>
          <a:endParaRPr lang="en-US"/>
        </a:p>
      </dgm:t>
    </dgm:pt>
    <dgm:pt modelId="{C6A9962F-BCA4-4437-893A-FC0C6C724BC6}">
      <dgm:prSet phldrT="[Text]"/>
      <dgm:spPr/>
      <dgm:t>
        <a:bodyPr/>
        <a:lstStyle/>
        <a:p>
          <a:r>
            <a:rPr lang="en-US" smtClean="0"/>
            <a:t>2</a:t>
          </a:r>
          <a:endParaRPr lang="en-US"/>
        </a:p>
      </dgm:t>
    </dgm:pt>
    <dgm:pt modelId="{3CE3F812-1A1D-41D7-9CCA-F3CCCEED578E}" type="parTrans" cxnId="{69BD623E-413E-434F-BB13-B258717792D5}">
      <dgm:prSet/>
      <dgm:spPr/>
      <dgm:t>
        <a:bodyPr/>
        <a:lstStyle/>
        <a:p>
          <a:endParaRPr lang="en-US"/>
        </a:p>
      </dgm:t>
    </dgm:pt>
    <dgm:pt modelId="{39DAA3E7-5BA6-437C-A3A2-6845CF101B77}" type="sibTrans" cxnId="{69BD623E-413E-434F-BB13-B258717792D5}">
      <dgm:prSet/>
      <dgm:spPr/>
      <dgm:t>
        <a:bodyPr/>
        <a:lstStyle/>
        <a:p>
          <a:endParaRPr lang="en-US"/>
        </a:p>
      </dgm:t>
    </dgm:pt>
    <dgm:pt modelId="{E58CCC9E-0785-4AA1-8352-6845217226D1}">
      <dgm:prSet phldrT="[Text]"/>
      <dgm:spPr/>
      <dgm:t>
        <a:bodyPr/>
        <a:lstStyle/>
        <a:p>
          <a:r>
            <a:rPr lang="en-US" smtClean="0"/>
            <a:t>Vehicle-Actuated Signals</a:t>
          </a:r>
          <a:endParaRPr lang="en-US"/>
        </a:p>
      </dgm:t>
    </dgm:pt>
    <dgm:pt modelId="{7B473A73-6267-4D41-A6A3-29D753CBDF57}" type="parTrans" cxnId="{CFACD970-4B05-4891-B761-25A9B575D808}">
      <dgm:prSet/>
      <dgm:spPr/>
      <dgm:t>
        <a:bodyPr/>
        <a:lstStyle/>
        <a:p>
          <a:endParaRPr lang="en-US"/>
        </a:p>
      </dgm:t>
    </dgm:pt>
    <dgm:pt modelId="{334D5980-D3D0-47FA-8628-EC9805E16D17}" type="sibTrans" cxnId="{CFACD970-4B05-4891-B761-25A9B575D808}">
      <dgm:prSet/>
      <dgm:spPr/>
      <dgm:t>
        <a:bodyPr/>
        <a:lstStyle/>
        <a:p>
          <a:endParaRPr lang="en-US"/>
        </a:p>
      </dgm:t>
    </dgm:pt>
    <dgm:pt modelId="{1DA322C7-F742-463E-A71B-26B1F80ADEF8}">
      <dgm:prSet phldrT="[Text]"/>
      <dgm:spPr/>
      <dgm:t>
        <a:bodyPr/>
        <a:lstStyle/>
        <a:p>
          <a:r>
            <a:rPr lang="en-US" smtClean="0"/>
            <a:t>3</a:t>
          </a:r>
          <a:endParaRPr lang="en-US"/>
        </a:p>
      </dgm:t>
    </dgm:pt>
    <dgm:pt modelId="{4DED46D2-EFEA-456E-A492-E401A6624096}" type="parTrans" cxnId="{4DFAE846-C103-4CAE-A32B-3885C9FE63AF}">
      <dgm:prSet/>
      <dgm:spPr/>
      <dgm:t>
        <a:bodyPr/>
        <a:lstStyle/>
        <a:p>
          <a:endParaRPr lang="en-US"/>
        </a:p>
      </dgm:t>
    </dgm:pt>
    <dgm:pt modelId="{AB94A924-CBAD-492A-85CE-9F24A514D825}" type="sibTrans" cxnId="{4DFAE846-C103-4CAE-A32B-3885C9FE63AF}">
      <dgm:prSet/>
      <dgm:spPr/>
      <dgm:t>
        <a:bodyPr/>
        <a:lstStyle/>
        <a:p>
          <a:endParaRPr lang="en-US"/>
        </a:p>
      </dgm:t>
    </dgm:pt>
    <dgm:pt modelId="{58383FBA-C4F1-4A06-82FC-18100CB4FBC4}">
      <dgm:prSet phldrT="[Text]"/>
      <dgm:spPr/>
      <dgm:t>
        <a:bodyPr/>
        <a:lstStyle/>
        <a:p>
          <a:r>
            <a:rPr lang="en-US" smtClean="0"/>
            <a:t>The  Effect  of Randomness of Traffics on Intersection  Delay </a:t>
          </a:r>
          <a:endParaRPr lang="en-US"/>
        </a:p>
      </dgm:t>
    </dgm:pt>
    <dgm:pt modelId="{C33D0547-2A66-4E84-BA35-64C0854B3085}" type="parTrans" cxnId="{70DF633C-03A4-44B1-84F9-D5774851C0D2}">
      <dgm:prSet/>
      <dgm:spPr/>
      <dgm:t>
        <a:bodyPr/>
        <a:lstStyle/>
        <a:p>
          <a:endParaRPr lang="en-US"/>
        </a:p>
      </dgm:t>
    </dgm:pt>
    <dgm:pt modelId="{9405BF11-405C-47B4-834B-B818139F8A13}" type="sibTrans" cxnId="{70DF633C-03A4-44B1-84F9-D5774851C0D2}">
      <dgm:prSet/>
      <dgm:spPr/>
      <dgm:t>
        <a:bodyPr/>
        <a:lstStyle/>
        <a:p>
          <a:endParaRPr lang="en-US"/>
        </a:p>
      </dgm:t>
    </dgm:pt>
    <dgm:pt modelId="{13D71C13-AEF3-4F39-9A7C-449E481D5205}" type="pres">
      <dgm:prSet presAssocID="{C62ED1A1-3222-4329-A4F2-C46BFC35FAA3}" presName="linearFlow" presStyleCnt="0">
        <dgm:presLayoutVars>
          <dgm:dir/>
          <dgm:animLvl val="lvl"/>
          <dgm:resizeHandles val="exact"/>
        </dgm:presLayoutVars>
      </dgm:prSet>
      <dgm:spPr/>
    </dgm:pt>
    <dgm:pt modelId="{B609953D-07E6-438E-9578-942B21664448}" type="pres">
      <dgm:prSet presAssocID="{D2B94445-3091-4B68-A867-1CBA4F41092E}" presName="composite" presStyleCnt="0"/>
      <dgm:spPr/>
    </dgm:pt>
    <dgm:pt modelId="{C60ED407-AF4D-46AB-8DBA-20FC6F67272C}" type="pres">
      <dgm:prSet presAssocID="{D2B94445-3091-4B68-A867-1CBA4F41092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0EA91-372C-4EED-8F58-44E43F0C4451}" type="pres">
      <dgm:prSet presAssocID="{D2B94445-3091-4B68-A867-1CBA4F41092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0AF86-4982-4797-8B29-F5A2A75777F1}" type="pres">
      <dgm:prSet presAssocID="{468B4992-FE45-435A-8B18-EBDD8E387EC5}" presName="sp" presStyleCnt="0"/>
      <dgm:spPr/>
    </dgm:pt>
    <dgm:pt modelId="{E769F8E1-4DDC-4645-A6D1-D33844AA7553}" type="pres">
      <dgm:prSet presAssocID="{C6A9962F-BCA4-4437-893A-FC0C6C724BC6}" presName="composite" presStyleCnt="0"/>
      <dgm:spPr/>
    </dgm:pt>
    <dgm:pt modelId="{92236D24-33C8-4FFA-9E73-1B7039862AA2}" type="pres">
      <dgm:prSet presAssocID="{C6A9962F-BCA4-4437-893A-FC0C6C724BC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6A46085-4F2B-4FCA-9F08-FFFCC1A7595F}" type="pres">
      <dgm:prSet presAssocID="{C6A9962F-BCA4-4437-893A-FC0C6C724BC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47DE5-8F08-4AB2-87D4-59BFFED4CAD5}" type="pres">
      <dgm:prSet presAssocID="{39DAA3E7-5BA6-437C-A3A2-6845CF101B77}" presName="sp" presStyleCnt="0"/>
      <dgm:spPr/>
    </dgm:pt>
    <dgm:pt modelId="{9747DD7D-6716-48C0-8E83-0DAC79D33B42}" type="pres">
      <dgm:prSet presAssocID="{1DA322C7-F742-463E-A71B-26B1F80ADEF8}" presName="composite" presStyleCnt="0"/>
      <dgm:spPr/>
    </dgm:pt>
    <dgm:pt modelId="{61343ED2-E875-4746-A952-78E0D8188233}" type="pres">
      <dgm:prSet presAssocID="{1DA322C7-F742-463E-A71B-26B1F80ADEF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E82E247-FCA1-4AF6-8884-C050C1517675}" type="pres">
      <dgm:prSet presAssocID="{1DA322C7-F742-463E-A71B-26B1F80ADEF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CD970-4B05-4891-B761-25A9B575D808}" srcId="{C6A9962F-BCA4-4437-893A-FC0C6C724BC6}" destId="{E58CCC9E-0785-4AA1-8352-6845217226D1}" srcOrd="0" destOrd="0" parTransId="{7B473A73-6267-4D41-A6A3-29D753CBDF57}" sibTransId="{334D5980-D3D0-47FA-8628-EC9805E16D17}"/>
    <dgm:cxn modelId="{2884F849-FA87-4CAF-AAF1-4B0BBA6D3369}" type="presOf" srcId="{E58CCC9E-0785-4AA1-8352-6845217226D1}" destId="{A6A46085-4F2B-4FCA-9F08-FFFCC1A7595F}" srcOrd="0" destOrd="0" presId="urn:microsoft.com/office/officeart/2005/8/layout/chevron2"/>
    <dgm:cxn modelId="{F65EFA79-4FF4-42F3-A751-A010D56A5FC0}" srcId="{C62ED1A1-3222-4329-A4F2-C46BFC35FAA3}" destId="{D2B94445-3091-4B68-A867-1CBA4F41092E}" srcOrd="0" destOrd="0" parTransId="{DDACFFB3-3325-4503-AB9D-5DF73B76F9AF}" sibTransId="{468B4992-FE45-435A-8B18-EBDD8E387EC5}"/>
    <dgm:cxn modelId="{C17ED12E-A0BE-4CFF-8CC3-C8320F0C97DE}" srcId="{D2B94445-3091-4B68-A867-1CBA4F41092E}" destId="{ACAE6262-1166-496A-9821-1BB18AC6AFAC}" srcOrd="0" destOrd="0" parTransId="{308D3E6F-34CF-4786-AB2B-9BF50D9B2AB2}" sibTransId="{CEE227AB-5FE7-4370-BE72-6937C4B5F568}"/>
    <dgm:cxn modelId="{F0C901C0-5AD3-4AEE-87B0-E742F08CD54C}" type="presOf" srcId="{D2B94445-3091-4B68-A867-1CBA4F41092E}" destId="{C60ED407-AF4D-46AB-8DBA-20FC6F67272C}" srcOrd="0" destOrd="0" presId="urn:microsoft.com/office/officeart/2005/8/layout/chevron2"/>
    <dgm:cxn modelId="{09CF3ECD-8F78-4C64-9147-3FA0066B6683}" type="presOf" srcId="{C62ED1A1-3222-4329-A4F2-C46BFC35FAA3}" destId="{13D71C13-AEF3-4F39-9A7C-449E481D5205}" srcOrd="0" destOrd="0" presId="urn:microsoft.com/office/officeart/2005/8/layout/chevron2"/>
    <dgm:cxn modelId="{ECDF4959-1CB6-4B24-B243-8EC3B01C521A}" type="presOf" srcId="{ACAE6262-1166-496A-9821-1BB18AC6AFAC}" destId="{E780EA91-372C-4EED-8F58-44E43F0C4451}" srcOrd="0" destOrd="0" presId="urn:microsoft.com/office/officeart/2005/8/layout/chevron2"/>
    <dgm:cxn modelId="{F0A2F0E7-42D4-4E5E-801C-96E275F39B4E}" type="presOf" srcId="{C6A9962F-BCA4-4437-893A-FC0C6C724BC6}" destId="{92236D24-33C8-4FFA-9E73-1B7039862AA2}" srcOrd="0" destOrd="0" presId="urn:microsoft.com/office/officeart/2005/8/layout/chevron2"/>
    <dgm:cxn modelId="{70DF633C-03A4-44B1-84F9-D5774851C0D2}" srcId="{1DA322C7-F742-463E-A71B-26B1F80ADEF8}" destId="{58383FBA-C4F1-4A06-82FC-18100CB4FBC4}" srcOrd="0" destOrd="0" parTransId="{C33D0547-2A66-4E84-BA35-64C0854B3085}" sibTransId="{9405BF11-405C-47B4-834B-B818139F8A13}"/>
    <dgm:cxn modelId="{6A52404D-958E-471C-B3A0-C134F69911A8}" type="presOf" srcId="{1DA322C7-F742-463E-A71B-26B1F80ADEF8}" destId="{61343ED2-E875-4746-A952-78E0D8188233}" srcOrd="0" destOrd="0" presId="urn:microsoft.com/office/officeart/2005/8/layout/chevron2"/>
    <dgm:cxn modelId="{4DFAE846-C103-4CAE-A32B-3885C9FE63AF}" srcId="{C62ED1A1-3222-4329-A4F2-C46BFC35FAA3}" destId="{1DA322C7-F742-463E-A71B-26B1F80ADEF8}" srcOrd="2" destOrd="0" parTransId="{4DED46D2-EFEA-456E-A492-E401A6624096}" sibTransId="{AB94A924-CBAD-492A-85CE-9F24A514D825}"/>
    <dgm:cxn modelId="{DB49FAC0-7A8C-4C06-9CB8-10885E6C0B86}" type="presOf" srcId="{58383FBA-C4F1-4A06-82FC-18100CB4FBC4}" destId="{0E82E247-FCA1-4AF6-8884-C050C1517675}" srcOrd="0" destOrd="0" presId="urn:microsoft.com/office/officeart/2005/8/layout/chevron2"/>
    <dgm:cxn modelId="{69BD623E-413E-434F-BB13-B258717792D5}" srcId="{C62ED1A1-3222-4329-A4F2-C46BFC35FAA3}" destId="{C6A9962F-BCA4-4437-893A-FC0C6C724BC6}" srcOrd="1" destOrd="0" parTransId="{3CE3F812-1A1D-41D7-9CCA-F3CCCEED578E}" sibTransId="{39DAA3E7-5BA6-437C-A3A2-6845CF101B77}"/>
    <dgm:cxn modelId="{47D6B0C8-CF9F-41A9-8A2C-1198B97C0766}" type="presParOf" srcId="{13D71C13-AEF3-4F39-9A7C-449E481D5205}" destId="{B609953D-07E6-438E-9578-942B21664448}" srcOrd="0" destOrd="0" presId="urn:microsoft.com/office/officeart/2005/8/layout/chevron2"/>
    <dgm:cxn modelId="{B66F80D1-F271-462B-BC82-953CE818C5DE}" type="presParOf" srcId="{B609953D-07E6-438E-9578-942B21664448}" destId="{C60ED407-AF4D-46AB-8DBA-20FC6F67272C}" srcOrd="0" destOrd="0" presId="urn:microsoft.com/office/officeart/2005/8/layout/chevron2"/>
    <dgm:cxn modelId="{2DE9299D-6774-4B8E-B427-2816C48A452B}" type="presParOf" srcId="{B609953D-07E6-438E-9578-942B21664448}" destId="{E780EA91-372C-4EED-8F58-44E43F0C4451}" srcOrd="1" destOrd="0" presId="urn:microsoft.com/office/officeart/2005/8/layout/chevron2"/>
    <dgm:cxn modelId="{2EABFC2F-5768-4548-859B-D303D0B433A5}" type="presParOf" srcId="{13D71C13-AEF3-4F39-9A7C-449E481D5205}" destId="{3060AF86-4982-4797-8B29-F5A2A75777F1}" srcOrd="1" destOrd="0" presId="urn:microsoft.com/office/officeart/2005/8/layout/chevron2"/>
    <dgm:cxn modelId="{2C6ADD1C-BA68-47BC-BA50-276E3B7CC555}" type="presParOf" srcId="{13D71C13-AEF3-4F39-9A7C-449E481D5205}" destId="{E769F8E1-4DDC-4645-A6D1-D33844AA7553}" srcOrd="2" destOrd="0" presId="urn:microsoft.com/office/officeart/2005/8/layout/chevron2"/>
    <dgm:cxn modelId="{593A6F88-4D88-41B8-9D0F-502335596633}" type="presParOf" srcId="{E769F8E1-4DDC-4645-A6D1-D33844AA7553}" destId="{92236D24-33C8-4FFA-9E73-1B7039862AA2}" srcOrd="0" destOrd="0" presId="urn:microsoft.com/office/officeart/2005/8/layout/chevron2"/>
    <dgm:cxn modelId="{B1BAB896-162B-458C-96F0-8FB87AC6553E}" type="presParOf" srcId="{E769F8E1-4DDC-4645-A6D1-D33844AA7553}" destId="{A6A46085-4F2B-4FCA-9F08-FFFCC1A7595F}" srcOrd="1" destOrd="0" presId="urn:microsoft.com/office/officeart/2005/8/layout/chevron2"/>
    <dgm:cxn modelId="{DE4436E6-A737-4A17-A3FC-A4466B4D5ED4}" type="presParOf" srcId="{13D71C13-AEF3-4F39-9A7C-449E481D5205}" destId="{91F47DE5-8F08-4AB2-87D4-59BFFED4CAD5}" srcOrd="3" destOrd="0" presId="urn:microsoft.com/office/officeart/2005/8/layout/chevron2"/>
    <dgm:cxn modelId="{CBDDF21E-3641-4136-A026-7ACEC670858C}" type="presParOf" srcId="{13D71C13-AEF3-4F39-9A7C-449E481D5205}" destId="{9747DD7D-6716-48C0-8E83-0DAC79D33B42}" srcOrd="4" destOrd="0" presId="urn:microsoft.com/office/officeart/2005/8/layout/chevron2"/>
    <dgm:cxn modelId="{B4CF8597-A200-4BDF-8709-BF4C4FF3C6BA}" type="presParOf" srcId="{9747DD7D-6716-48C0-8E83-0DAC79D33B42}" destId="{61343ED2-E875-4746-A952-78E0D8188233}" srcOrd="0" destOrd="0" presId="urn:microsoft.com/office/officeart/2005/8/layout/chevron2"/>
    <dgm:cxn modelId="{E4511E2A-1889-45E0-AF99-ED471A50BA71}" type="presParOf" srcId="{9747DD7D-6716-48C0-8E83-0DAC79D33B42}" destId="{0E82E247-FCA1-4AF6-8884-C050C15176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ED407-AF4D-46AB-8DBA-20FC6F67272C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1</a:t>
          </a:r>
          <a:endParaRPr lang="en-US" sz="2900" kern="1200"/>
        </a:p>
      </dsp:txBody>
      <dsp:txXfrm rot="-5400000">
        <a:off x="1" y="520688"/>
        <a:ext cx="1039018" cy="445294"/>
      </dsp:txXfrm>
    </dsp:sp>
    <dsp:sp modelId="{E780EA91-372C-4EED-8F58-44E43F0C4451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Optimum  Phase  Times for  a  Two-Phase  Fixed-Time Signal </a:t>
          </a:r>
          <a:endParaRPr lang="en-US" sz="2800" kern="1200"/>
        </a:p>
      </dsp:txBody>
      <dsp:txXfrm rot="-5400000">
        <a:off x="1039018" y="48278"/>
        <a:ext cx="5009883" cy="870607"/>
      </dsp:txXfrm>
    </dsp:sp>
    <dsp:sp modelId="{92236D24-33C8-4FFA-9E73-1B7039862AA2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2</a:t>
          </a:r>
          <a:endParaRPr lang="en-US" sz="2900" kern="1200"/>
        </a:p>
      </dsp:txBody>
      <dsp:txXfrm rot="-5400000">
        <a:off x="1" y="1809352"/>
        <a:ext cx="1039018" cy="445294"/>
      </dsp:txXfrm>
    </dsp:sp>
    <dsp:sp modelId="{A6A46085-4F2B-4FCA-9F08-FFFCC1A7595F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Vehicle-Actuated Signals</a:t>
          </a:r>
          <a:endParaRPr lang="en-US" sz="2800" kern="1200"/>
        </a:p>
      </dsp:txBody>
      <dsp:txXfrm rot="-5400000">
        <a:off x="1039018" y="1336942"/>
        <a:ext cx="5009883" cy="870607"/>
      </dsp:txXfrm>
    </dsp:sp>
    <dsp:sp modelId="{61343ED2-E875-4746-A952-78E0D8188233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3</a:t>
          </a:r>
          <a:endParaRPr lang="en-US" sz="2900" kern="1200"/>
        </a:p>
      </dsp:txBody>
      <dsp:txXfrm rot="-5400000">
        <a:off x="1" y="3098016"/>
        <a:ext cx="1039018" cy="445294"/>
      </dsp:txXfrm>
    </dsp:sp>
    <dsp:sp modelId="{0E82E247-FCA1-4AF6-8884-C050C1517675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The  Effect  of Randomness of Traffics on Intersection  Delay </a:t>
          </a:r>
          <a:endParaRPr lang="en-US" sz="2800" kern="120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BDD43-1CFF-48EF-8893-34E7C05B10CB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0668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smtClean="0"/>
              <a:t>Some Theoretical Aspects of Road Traffic Rearch</a:t>
            </a:r>
            <a:endParaRPr lang="en-US" sz="360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39540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John Glen Wardop, B.A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73989" y="464201"/>
            <a:ext cx="2962670" cy="115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/>
              <a:t>Mean </a:t>
            </a:r>
            <a:r>
              <a:rPr lang="en-US" sz="4000"/>
              <a:t>Speeds</a:t>
            </a:r>
            <a:endParaRPr lang="en-US" sz="36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1" y="1905000"/>
            <a:ext cx="7848600" cy="19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9" y="4191000"/>
            <a:ext cx="7528111" cy="72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3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073989" y="464201"/>
            <a:ext cx="2962670" cy="115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/>
              <a:t>Mean </a:t>
            </a:r>
            <a:r>
              <a:rPr lang="en-US" sz="4000"/>
              <a:t>Speeds</a:t>
            </a:r>
            <a:endParaRPr lang="en-US" sz="36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23659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995" y="1645024"/>
            <a:ext cx="4416833" cy="292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3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805721" y="685800"/>
            <a:ext cx="3677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Mean Speeds</a:t>
            </a:r>
            <a:endParaRPr lang="en-US" sz="48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2125"/>
            <a:ext cx="8831852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8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805721" y="685800"/>
            <a:ext cx="3677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Mean Speeds</a:t>
            </a:r>
            <a:endParaRPr lang="en-US" sz="480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828800"/>
            <a:ext cx="6060289" cy="134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8" y="2758888"/>
            <a:ext cx="6322130" cy="10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8" y="3962400"/>
            <a:ext cx="19972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6" y="4800600"/>
            <a:ext cx="665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3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Distribution of Speed in Time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and speed of traffic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571624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868500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9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4343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Distribution of Speed in Time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Distributon of Speed in Space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Mean Speeds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600" smtClean="0"/>
              <a:t>Speed versus Journey Time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1252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Flow and speed of traffic</a:t>
            </a:r>
          </a:p>
          <a:p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2994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9763"/>
            <a:ext cx="8229600" cy="125272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/>
              <a:t>Speed versus Journey Time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600200"/>
            <a:ext cx="433647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55" y="3048000"/>
            <a:ext cx="4267928" cy="382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3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9763"/>
            <a:ext cx="8229600" cy="1252728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/>
              <a:t>Speed versus Journey Time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79518"/>
            <a:ext cx="51435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830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0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062" y="2133600"/>
            <a:ext cx="838293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smtClean="0"/>
              <a:t>Flow and speed of traffic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smtClean="0"/>
              <a:t>Frequency of overtaking</a:t>
            </a:r>
            <a:endParaRPr lang="en-US" sz="5400" b="1"/>
          </a:p>
          <a:p>
            <a:pPr marL="742950" indent="-742950">
              <a:buFont typeface="+mj-lt"/>
              <a:buAutoNum type="arabicPeriod"/>
            </a:pPr>
            <a:r>
              <a:rPr lang="en-US" sz="3600" smtClean="0"/>
              <a:t>Capacity of road system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/>
              <a:t>Signal-controlled intersections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/>
              <a:t>Formation of queues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156" y="762000"/>
            <a:ext cx="81894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CONTENTS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9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2. FREQUENCY </a:t>
            </a:r>
            <a:r>
              <a:rPr lang="en-US" sz="4000" smtClean="0"/>
              <a:t>OF OVERTAKING</a:t>
            </a:r>
            <a:endParaRPr lang="en-US" sz="40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4" y="1532965"/>
            <a:ext cx="452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084" y="2374612"/>
            <a:ext cx="2379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Consinder: v</a:t>
            </a:r>
            <a:r>
              <a:rPr lang="en-US" sz="3200" baseline="-25000" smtClean="0"/>
              <a:t>i</a:t>
            </a:r>
            <a:endParaRPr lang="en-US" sz="320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14909"/>
            <a:ext cx="8382000" cy="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19496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800" y="4767590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Interval pass</a:t>
            </a:r>
            <a:endParaRPr lang="en-US" sz="280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08" y="4606226"/>
            <a:ext cx="3019510" cy="60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800" y="601980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Frequency of overtaking</a:t>
            </a:r>
            <a:endParaRPr lang="en-US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80" y="5692742"/>
            <a:ext cx="2027212" cy="102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062" y="2133600"/>
            <a:ext cx="80781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b="1" smtClean="0"/>
              <a:t>Flow and speed of traffic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/>
              <a:t>Frequency of overtaking</a:t>
            </a:r>
            <a:endParaRPr lang="en-US" sz="3600"/>
          </a:p>
          <a:p>
            <a:pPr marL="742950" indent="-742950">
              <a:buFont typeface="+mj-lt"/>
              <a:buAutoNum type="arabicPeriod"/>
            </a:pPr>
            <a:r>
              <a:rPr lang="en-US" sz="3600" smtClean="0"/>
              <a:t>Capacity of road system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/>
              <a:t>Signal-controlled intersections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/>
              <a:t>Formation of queues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156" y="762000"/>
            <a:ext cx="81894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CONTENTS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9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706" y="304800"/>
            <a:ext cx="8229600" cy="1252728"/>
          </a:xfrm>
        </p:spPr>
        <p:txBody>
          <a:bodyPr>
            <a:normAutofit/>
          </a:bodyPr>
          <a:lstStyle/>
          <a:p>
            <a:r>
              <a:rPr lang="en-US" sz="4000" smtClean="0"/>
              <a:t>FREQUENCY OF OVERTAKING</a:t>
            </a:r>
            <a:endParaRPr lang="en-US" sz="4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7" y="3124200"/>
            <a:ext cx="81098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80" y="4446291"/>
            <a:ext cx="65590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71169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1" y="5388400"/>
            <a:ext cx="851845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3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062" y="2133600"/>
            <a:ext cx="83829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smtClean="0"/>
              <a:t>Flow and speed of traffic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smtClean="0"/>
              <a:t>Frequency of overtaking</a:t>
            </a:r>
            <a:endParaRPr lang="en-US" sz="4000"/>
          </a:p>
          <a:p>
            <a:pPr marL="742950" indent="-742950">
              <a:buFont typeface="+mj-lt"/>
              <a:buAutoNum type="arabicPeriod"/>
            </a:pPr>
            <a:r>
              <a:rPr lang="en-US" sz="5400" b="1" smtClean="0"/>
              <a:t>Capacity of road system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/>
              <a:t>Signal-controlled intersections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/>
              <a:t>Formation of queues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156" y="762000"/>
            <a:ext cx="81894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CONTENTS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729" y="28956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/>
              <a:t>CAPACITY OF ROAD SYSTEM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3824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3. CAPACITY </a:t>
            </a:r>
            <a:r>
              <a:rPr lang="en-US" sz="4000" smtClean="0"/>
              <a:t>OF ROAD SYSTEM</a:t>
            </a:r>
            <a:endParaRPr lang="en-US" sz="400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55283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6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3. CAPACITY </a:t>
            </a:r>
            <a:r>
              <a:rPr lang="en-US" sz="4000" smtClean="0"/>
              <a:t>OF ROAD SYSTEM</a:t>
            </a:r>
            <a:endParaRPr lang="en-US" sz="4000"/>
          </a:p>
        </p:txBody>
      </p:sp>
      <p:sp>
        <p:nvSpPr>
          <p:cNvPr id="2" name="Rectangle 1"/>
          <p:cNvSpPr/>
          <p:nvPr/>
        </p:nvSpPr>
        <p:spPr>
          <a:xfrm>
            <a:off x="228600" y="1752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It  is more  appropriate  to regard  the  speed </a:t>
            </a:r>
          </a:p>
          <a:p>
            <a:pPr algn="just"/>
            <a:r>
              <a:rPr lang="en-US" sz="2800"/>
              <a:t>as a  function  of the  flow than vice  versa.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71818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9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3. CAPACITY </a:t>
            </a:r>
            <a:r>
              <a:rPr lang="en-US" sz="4000" smtClean="0"/>
              <a:t>OF ROAD SYSTEM</a:t>
            </a:r>
            <a:endParaRPr lang="en-US" sz="400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2" y="1600200"/>
            <a:ext cx="79152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2" y="2505075"/>
            <a:ext cx="78009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3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062" y="2133600"/>
            <a:ext cx="8382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smtClean="0"/>
              <a:t>Flow and speed of traffic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/>
              <a:t>Frequency of overtaking</a:t>
            </a:r>
            <a:endParaRPr lang="en-US" sz="3600"/>
          </a:p>
          <a:p>
            <a:pPr marL="742950" indent="-742950">
              <a:buFont typeface="+mj-lt"/>
              <a:buAutoNum type="arabicPeriod"/>
            </a:pPr>
            <a:r>
              <a:rPr lang="en-US" sz="4000" smtClean="0"/>
              <a:t>Capacity of road system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smtClean="0"/>
              <a:t>Signal-controlled intersections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smtClean="0"/>
              <a:t>Formation of queues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156" y="762000"/>
            <a:ext cx="81894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CONTENTS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2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307" y="1106269"/>
            <a:ext cx="7736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SIGNAL-CONTROLLED INTERSECTIONS</a:t>
            </a:r>
            <a:endParaRPr lang="en-US" sz="360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6672778"/>
              </p:ext>
            </p:extLst>
          </p:nvPr>
        </p:nvGraphicFramePr>
        <p:xfrm>
          <a:off x="762000" y="24380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4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889815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6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1"/>
            <a:ext cx="7781925" cy="35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7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4343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600" smtClean="0"/>
              <a:t>Distribution of Speed in Time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Distributon of Speed in Space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Mean Speeds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Speed versus Journey Time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000349" y="603534"/>
            <a:ext cx="71433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1. Flow </a:t>
            </a:r>
            <a:r>
              <a:rPr lang="en-US" sz="4800" smtClean="0"/>
              <a:t>and speed of traffic</a:t>
            </a:r>
          </a:p>
          <a:p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6664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53400" cy="533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9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8775"/>
            <a:ext cx="26445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0" y="2209800"/>
            <a:ext cx="723984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00"/>
            <a:ext cx="44453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9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362200"/>
            <a:ext cx="8686800" cy="306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5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1593096"/>
            <a:ext cx="7315200" cy="57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8800"/>
            <a:ext cx="5867400" cy="419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9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876800" cy="63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8066"/>
            <a:ext cx="6899564" cy="453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0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14304"/>
            <a:ext cx="6442364" cy="39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8897"/>
            <a:ext cx="7391400" cy="463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8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14304"/>
            <a:ext cx="6442364" cy="39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1804515"/>
            <a:ext cx="6705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6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062" y="2133600"/>
            <a:ext cx="8382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smtClean="0"/>
              <a:t>Flow and speed of traffic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/>
              <a:t>Frequency of overtaking</a:t>
            </a:r>
            <a:endParaRPr lang="en-US" sz="3600"/>
          </a:p>
          <a:p>
            <a:pPr marL="742950" indent="-742950">
              <a:buFont typeface="+mj-lt"/>
              <a:buAutoNum type="arabicPeriod"/>
            </a:pPr>
            <a:r>
              <a:rPr lang="en-US" sz="4000" smtClean="0"/>
              <a:t>Capacity of road system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smtClean="0"/>
              <a:t>Signal-controlled intersections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smtClean="0"/>
              <a:t>Formation of queues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156" y="762000"/>
            <a:ext cx="81894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CONTENTS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6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FORMATION OF QUEUES</a:t>
            </a:r>
            <a:endParaRPr lang="en-US" sz="400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2003611"/>
            <a:ext cx="83058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" y="4752414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FORMATION OF QUEUES</a:t>
            </a:r>
            <a:endParaRPr lang="en-US" sz="400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2" y="2057400"/>
            <a:ext cx="797582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3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5000"/>
            <a:ext cx="8305800" cy="42672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smtClean="0">
                <a:solidFill>
                  <a:schemeClr val="tx1"/>
                </a:solidFill>
              </a:rPr>
              <a:t>     Flow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smtClean="0">
                <a:solidFill>
                  <a:schemeClr val="tx1"/>
                </a:solidFill>
              </a:rPr>
              <a:t>    Series of events random in time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smtClean="0">
                <a:solidFill>
                  <a:schemeClr val="tx1"/>
                </a:solidFill>
              </a:rPr>
              <a:t>    Series of events random in space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    Theoretical model of traffic</a:t>
            </a: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636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Distribution of Speed in time</a:t>
            </a:r>
            <a:endParaRPr lang="en-US" sz="4000" smtClean="0"/>
          </a:p>
        </p:txBody>
      </p:sp>
    </p:spTree>
    <p:extLst>
      <p:ext uri="{BB962C8B-B14F-4D97-AF65-F5344CB8AC3E}">
        <p14:creationId xmlns:p14="http://schemas.microsoft.com/office/powerpoint/2010/main" val="24902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FORMATION OF QUEUES</a:t>
            </a:r>
            <a:endParaRPr lang="en-US" sz="400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82000" cy="217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0999"/>
            <a:ext cx="8929255" cy="36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7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FORMATION OF QUEUES</a:t>
            </a:r>
            <a:endParaRPr lang="en-US" sz="400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752600"/>
            <a:ext cx="83543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801541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7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FORMATION OF QUEUES</a:t>
            </a:r>
            <a:endParaRPr lang="en-US" sz="400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77335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2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FORMATION OF QUEUES</a:t>
            </a:r>
            <a:endParaRPr lang="en-US" sz="400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391400" cy="548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2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636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Distribution of Speed in time</a:t>
            </a:r>
            <a:endParaRPr lang="en-US" sz="40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4611"/>
            <a:ext cx="869530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4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4343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Distribution of Speed in Time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600" smtClean="0"/>
              <a:t>Distributon of Speed in Space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Mean Speeds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Speed versus Journey Time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000349" y="603534"/>
            <a:ext cx="71433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1. Flow </a:t>
            </a:r>
            <a:r>
              <a:rPr lang="en-US" sz="4800" smtClean="0"/>
              <a:t>and speed of traffic</a:t>
            </a:r>
          </a:p>
          <a:p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6898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269809" y="464202"/>
            <a:ext cx="6571030" cy="115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/>
              <a:t>Distributon of Speed in Space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6921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" y="3307976"/>
            <a:ext cx="1825154" cy="10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" y="4484594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9953"/>
            <a:ext cx="822449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1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4343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Distribution of Speed in Time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Distributon of Speed in Space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600" smtClean="0"/>
              <a:t>Mean </a:t>
            </a:r>
            <a:r>
              <a:rPr lang="en-US" sz="4000" smtClean="0"/>
              <a:t>Speeds</a:t>
            </a:r>
            <a:endParaRPr lang="en-US" sz="360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mtClean="0"/>
              <a:t>Speed versus Journey Time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1252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Flow and speed of traffic</a:t>
            </a:r>
          </a:p>
          <a:p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8184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471</TotalTime>
  <Words>368</Words>
  <Application>Microsoft Office PowerPoint</Application>
  <PresentationFormat>On-screen Show (4:3)</PresentationFormat>
  <Paragraphs>100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Waveform</vt:lpstr>
      <vt:lpstr>PowerPoint Presentation</vt:lpstr>
      <vt:lpstr>PowerPoint Presentation</vt:lpstr>
      <vt:lpstr>1. Flow and speed of traffic </vt:lpstr>
      <vt:lpstr>Distribution of Speed in time</vt:lpstr>
      <vt:lpstr>Distribution of Speed in time</vt:lpstr>
      <vt:lpstr>1. Flow and speed of traffic </vt:lpstr>
      <vt:lpstr>Distributon of Speed in Space</vt:lpstr>
      <vt:lpstr>PowerPoint Presentation</vt:lpstr>
      <vt:lpstr>Flow and speed of traffic </vt:lpstr>
      <vt:lpstr>Mean Speeds</vt:lpstr>
      <vt:lpstr>Mean Speeds</vt:lpstr>
      <vt:lpstr>Mean Speeds</vt:lpstr>
      <vt:lpstr>Mean Speeds</vt:lpstr>
      <vt:lpstr>Flow and speed of traffic</vt:lpstr>
      <vt:lpstr>Flow and speed of traffic </vt:lpstr>
      <vt:lpstr>Speed versus Journey Time</vt:lpstr>
      <vt:lpstr>Speed versus Journey Time</vt:lpstr>
      <vt:lpstr>PowerPoint Presentation</vt:lpstr>
      <vt:lpstr>2. FREQUENCY OF OVERTAKING</vt:lpstr>
      <vt:lpstr>FREQUENCY OF OVERTAKING</vt:lpstr>
      <vt:lpstr>PowerPoint Presentation</vt:lpstr>
      <vt:lpstr>PowerPoint Presentation</vt:lpstr>
      <vt:lpstr>3. CAPACITY OF ROAD SYSTEM</vt:lpstr>
      <vt:lpstr>3. CAPACITY OF ROAD SYSTEM</vt:lpstr>
      <vt:lpstr>3. CAPACITY OF ROAD SYSTEM</vt:lpstr>
      <vt:lpstr>PowerPoint Presentation</vt:lpstr>
      <vt:lpstr>PowerPoint Presentation</vt:lpstr>
      <vt:lpstr>SIGNAL-CONTROLLED INTERSECTIONS</vt:lpstr>
      <vt:lpstr>SIGNAL-CONTROLLED INTERSECTIONS</vt:lpstr>
      <vt:lpstr>SIGNAL-CONTROLLED INTERSECTIONS</vt:lpstr>
      <vt:lpstr>SIGNAL-CONTROLLED INTERSECTIONS</vt:lpstr>
      <vt:lpstr>SIGNAL-CONTROLLED INTERSECTIONS</vt:lpstr>
      <vt:lpstr>SIGNAL-CONTROLLED INTERSECTIONS</vt:lpstr>
      <vt:lpstr>SIGNAL-CONTROLLED INTERSECTIONS</vt:lpstr>
      <vt:lpstr>SIGNAL-CONTROLLED INTERSECTIONS</vt:lpstr>
      <vt:lpstr>SIGNAL-CONTROLLED INTERSECTIONS</vt:lpstr>
      <vt:lpstr>PowerPoint Presentation</vt:lpstr>
      <vt:lpstr>FORMATION OF QUEUES</vt:lpstr>
      <vt:lpstr>FORMATION OF QUEUES</vt:lpstr>
      <vt:lpstr>FORMATION OF QUEUES</vt:lpstr>
      <vt:lpstr>FORMATION OF QUEUES</vt:lpstr>
      <vt:lpstr>FORMATION OF QUEUES</vt:lpstr>
      <vt:lpstr>FORMATION OF QUEUES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engineering division meeting</dc:title>
  <dc:creator>TRANG</dc:creator>
  <cp:lastModifiedBy>TRANG</cp:lastModifiedBy>
  <cp:revision>29</cp:revision>
  <dcterms:created xsi:type="dcterms:W3CDTF">2012-12-02T18:17:27Z</dcterms:created>
  <dcterms:modified xsi:type="dcterms:W3CDTF">2012-12-05T22:36:22Z</dcterms:modified>
</cp:coreProperties>
</file>