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5" d="100"/>
          <a:sy n="75" d="100"/>
        </p:scale>
        <p:origin x="-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FF0000"/>
                </a:solidFill>
              </a:rPr>
              <a:t>USER EQUILIBRIUM </a:t>
            </a:r>
            <a:br>
              <a:rPr lang="en-US" sz="5000" dirty="0" smtClean="0">
                <a:solidFill>
                  <a:srgbClr val="FF0000"/>
                </a:solidFill>
              </a:rPr>
            </a:br>
            <a:r>
              <a:rPr lang="en-US" sz="5000" dirty="0" smtClean="0">
                <a:solidFill>
                  <a:srgbClr val="FF0000"/>
                </a:solidFill>
              </a:rPr>
              <a:t>WITH DEMAND VARIABLE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2852928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FF0000"/>
                </a:solidFill>
              </a:rPr>
              <a:t>SOLUTION BY NETWORK REPRESENTATION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534399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52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ZERO COST OVER FLOW FORMULATION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47700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4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3058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 smtClean="0"/>
                  <a:t>Added node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𝑟</m:t>
                    </m:r>
                    <m:r>
                      <a:rPr lang="en-US" sz="30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3000" dirty="0" smtClean="0"/>
                  <a:t> into basic network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3000" dirty="0" smtClean="0"/>
                  <a:t> modified network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𝑠𝑟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′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.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 </m:t>
                      </m:r>
                      <m:r>
                        <a:rPr lang="en-US" sz="3000" b="0" i="1" smtClean="0">
                          <a:latin typeface="Cambria Math"/>
                        </a:rPr>
                        <m:t>𝑎𝑛𝑑</m:t>
                      </m:r>
                      <m:r>
                        <a:rPr lang="en-US" sz="3000" b="0" i="1" smtClean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</m:sSubSup>
                      <m:r>
                        <a:rPr lang="en-US" sz="3000" b="0" i="1" smtClean="0">
                          <a:latin typeface="Cambria Math"/>
                        </a:rPr>
                        <m:t>=0 ∀</m:t>
                      </m:r>
                      <m:r>
                        <a:rPr lang="en-US" sz="3000" b="0" i="1" smtClean="0">
                          <a:latin typeface="Cambria Math"/>
                        </a:rPr>
                        <m:t>𝑟</m:t>
                      </m:r>
                      <m:r>
                        <a:rPr lang="en-US" sz="3000" b="0" i="1" smtClean="0">
                          <a:latin typeface="Cambria Math"/>
                        </a:rPr>
                        <m:t>,</m:t>
                      </m:r>
                      <m:r>
                        <a:rPr lang="en-US" sz="3000" b="0" i="1" smtClean="0">
                          <a:latin typeface="Cambria Math"/>
                        </a:rPr>
                        <m:t>𝑠</m:t>
                      </m:r>
                      <m:r>
                        <a:rPr lang="en-US" sz="3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30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305800" cy="4800600"/>
              </a:xfrm>
              <a:blipFill rotWithShape="1">
                <a:blip r:embed="rId2"/>
                <a:stretch>
                  <a:fillRect l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762999" cy="5287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Formulation: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Min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e>
                        </m:nary>
                      </m:e>
                    </m:nary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𝑟𝑠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𝑟𝑠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𝑠𝑟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</m:e>
                        </m:nary>
                      </m:e>
                    </m:nary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𝑟𝑠</m:t>
                          </m:r>
                        </m:sub>
                        <m:sup/>
                        <m:e>
                          <m:nary>
                            <m:naryPr>
                              <m:limLoc m:val="undOvr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𝑟𝑟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𝑟𝑟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𝜔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(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Subject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𝑟𝑠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𝑟𝑠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𝑟𝑟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                          ∀ 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 (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𝑘𝑟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𝑟𝑠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∀ 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      (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   ∀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    (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762999" cy="5287963"/>
              </a:xfrm>
              <a:blipFill rotWithShape="1">
                <a:blip r:embed="rId2"/>
                <a:stretch>
                  <a:fillRect l="-1113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8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6201" y="1295400"/>
                <a:ext cx="8915400" cy="4830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Let: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𝑟𝑠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30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/>
                              </a:rPr>
                              <m:t>𝑟𝑠</m:t>
                            </m:r>
                          </m:sub>
                        </m:sSub>
                      </m:e>
                    </m:acc>
                    <m:r>
                      <a:rPr lang="en-US" sz="3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𝑟𝑠</m:t>
                        </m:r>
                      </m:sub>
                    </m:sSub>
                  </m:oMath>
                </a14:m>
                <a:endParaRPr lang="en-US" sz="3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.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: </m:t>
                      </m:r>
                      <m:sSub>
                        <m:sSubPr>
                          <m:ctrlPr>
                            <a:rPr lang="en-US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𝑟𝑠</m:t>
                          </m:r>
                        </m:sub>
                      </m:sSub>
                      <m:d>
                        <m:dPr>
                          <m:ctrlPr>
                            <a:rPr lang="en-US" sz="3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/>
                                </a:rPr>
                                <m:t>𝑟𝑠</m:t>
                              </m:r>
                            </m:sub>
                          </m:sSub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30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1" y="1295400"/>
                <a:ext cx="8915400" cy="4830763"/>
              </a:xfrm>
              <a:blipFill rotWithShape="1">
                <a:blip r:embed="rId2"/>
                <a:stretch>
                  <a:fillRect l="-1642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EXCESS – DEMAND FORMULATION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825"/>
            <a:ext cx="87820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9143999" cy="4983163"/>
              </a:xfrm>
            </p:spPr>
            <p:txBody>
              <a:bodyPr/>
              <a:lstStyle/>
              <a:p>
                <a:r>
                  <a:rPr lang="en-US" sz="3000" dirty="0" smtClean="0">
                    <a:latin typeface="Cambria Math"/>
                  </a:rPr>
                  <a:t>Transform problem (2.1):</a:t>
                </a:r>
              </a:p>
              <a:p>
                <a:pPr marL="0" indent="0">
                  <a:buNone/>
                </a:pPr>
                <a:r>
                  <a:rPr lang="en-US" sz="3000" dirty="0" smtClean="0">
                    <a:latin typeface="Cambria Math"/>
                  </a:rPr>
                  <a:t>Min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000" b="1" i="1" smtClean="0">
                            <a:latin typeface="Cambria Math"/>
                          </a:rPr>
                          <m:t>,</m:t>
                        </m:r>
                        <m:r>
                          <a:rPr lang="en-US" sz="3000" b="1" i="1" smtClean="0">
                            <a:latin typeface="Cambria Math"/>
                          </a:rPr>
                          <m:t>𝒆</m:t>
                        </m:r>
                      </m:e>
                    </m:d>
                    <m:r>
                      <a:rPr lang="en-US" sz="3000" b="1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3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000" b="0" i="1" smtClean="0">
                            <a:latin typeface="Cambria Math"/>
                          </a:rPr>
                          <m:t>𝑎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3000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sz="30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𝜔</m:t>
                            </m:r>
                          </m:e>
                        </m:nary>
                      </m:e>
                    </m:nary>
                    <m:r>
                      <a:rPr lang="en-US" sz="3000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3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3000" b="0" i="1" smtClean="0">
                            <a:latin typeface="Cambria Math"/>
                          </a:rPr>
                          <m:t>𝑟𝑠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3000" b="0" i="1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𝑟𝑠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𝑟𝑠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000" b="0" i="1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sz="3000" b="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3000" b="0" i="1">
                                <a:latin typeface="Cambria Math"/>
                              </a:rPr>
                              <m:t>𝜔</m:t>
                            </m:r>
                          </m:e>
                        </m:nary>
                      </m:e>
                    </m:nary>
                  </m:oMath>
                </a14:m>
                <a:endParaRPr lang="en-US" sz="30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3000" dirty="0" smtClean="0">
                    <a:latin typeface="Cambria Math"/>
                  </a:rPr>
                  <a:t>Subject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3000" b="0" i="1" smtClean="0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𝑟𝑠</m:t>
                              </m:r>
                            </m:sup>
                          </m:sSubSup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𝑟𝑠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00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≥</m:t>
                      </m:r>
                      <m:r>
                        <a:rPr lang="en-US" sz="30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300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≥</m:t>
                      </m:r>
                      <m:r>
                        <a:rPr lang="en-US" sz="30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300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3000" dirty="0" smtClean="0">
                    <a:latin typeface="Cambria Math"/>
                  </a:rPr>
                  <a:t>Use UE minimization metho</a:t>
                </a:r>
                <a:r>
                  <a:rPr lang="en-US" sz="3000" dirty="0">
                    <a:latin typeface="Cambria Math"/>
                  </a:rPr>
                  <a:t>d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143999" cy="4983163"/>
              </a:xfrm>
              <a:blipFill rotWithShape="1">
                <a:blip r:embed="rId2"/>
                <a:stretch>
                  <a:fillRect l="-1533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8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Equivalent Minimization </a:t>
            </a:r>
            <a:r>
              <a:rPr lang="en-US" sz="3000" dirty="0"/>
              <a:t>F</a:t>
            </a:r>
            <a:r>
              <a:rPr lang="en-US" sz="3000" dirty="0" smtClean="0"/>
              <a:t>ormulation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Solution Algorithm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Solution by Network Representation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057400"/>
                <a:ext cx="9143999" cy="406876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Program:</a:t>
                </a:r>
              </a:p>
              <a:p>
                <a:pPr marL="0" indent="0">
                  <a:buNone/>
                </a:pPr>
                <a:r>
                  <a:rPr lang="en-US" sz="3100" dirty="0" smtClean="0">
                    <a:solidFill>
                      <a:srgbClr val="7030A0"/>
                    </a:solidFill>
                  </a:rPr>
                  <a:t>Min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sz="31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1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1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1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𝒒</m:t>
                        </m:r>
                      </m:e>
                    </m:d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31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1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𝑎</m:t>
                        </m:r>
                      </m:sub>
                      <m:sup/>
                      <m:e>
                        <m:nary>
                          <m:naryPr>
                            <m:ctrlPr>
                              <a:rPr lang="en-US" sz="31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1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1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31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31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sz="31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</a:rPr>
                      <m:t>𝑑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31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sz="31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1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m:rPr>
                            <m:brk m:alnAt="7"/>
                          </m:rPr>
                          <a:rPr lang="en-US" sz="31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m:rPr>
                            <m:brk m:alnAt="7"/>
                          </m:rPr>
                          <a:rPr lang="en-US" sz="31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sz="31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31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𝑟𝑠</m:t>
                                </m:r>
                              </m:sub>
                            </m:sSub>
                          </m:sup>
                          <m:e>
                            <m:sSup>
                              <m:sSupPr>
                                <m:ctrlP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1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sz="31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  <m:r>
                              <a:rPr lang="en-US" sz="31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nary>
                      </m:e>
                    </m:nary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31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31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31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7030A0"/>
                    </a:solidFill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7030A0"/>
                    </a:solidFill>
                    <a:ea typeface="Cambria Math"/>
                  </a:rPr>
                  <a:t>	      Subject to		</a:t>
                </a:r>
              </a:p>
              <a:p>
                <a:pPr marL="0" indent="0" algn="r">
                  <a:buNone/>
                </a:pPr>
                <a:r>
                  <a:rPr lang="en-US" sz="3200" dirty="0">
                    <a:solidFill>
                      <a:srgbClr val="7030A0"/>
                    </a:solidFill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2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32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32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sz="32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𝑟𝑠</m:t>
                                </m:r>
                              </m:sup>
                            </m:sSubSup>
                            <m:r>
                              <a:rPr lang="en-US" sz="32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sz="32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</m:nary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𝑟𝑠</m:t>
                        </m:r>
                      </m:sub>
                    </m:sSub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     ∀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   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(1.1b</a:t>
                </a:r>
                <a:r>
                  <a:rPr lang="en-US" sz="320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)</a:t>
                </a:r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                </a:t>
                </a:r>
              </a:p>
              <a:p>
                <a:pPr marL="0" indent="0" algn="r">
                  <a:buNone/>
                </a:pPr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	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  <m:sup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𝑟𝑠</m:t>
                        </m:r>
                      </m:sup>
                    </m:sSubSup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          ∀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   (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rgbClr val="7030A0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	</a:t>
                </a:r>
              </a:p>
              <a:p>
                <a:pPr marL="0" indent="0" algn="r">
                  <a:buNone/>
                </a:pPr>
                <a:r>
                  <a:rPr lang="en-US" sz="32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𝑟𝑠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≥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0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                       </m:t>
                    </m:r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3200" i="1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(</a:t>
                </a:r>
                <a:r>
                  <a:rPr lang="en-US" sz="320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1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.1d)</a:t>
                </a:r>
                <a:endParaRPr lang="en-US" sz="3200" i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30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57400"/>
                <a:ext cx="9143999" cy="4068763"/>
              </a:xfrm>
              <a:blipFill rotWithShape="1">
                <a:blip r:embed="rId2"/>
                <a:stretch>
                  <a:fillRect l="-1133" t="-2249" r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rgbClr val="FF0000"/>
                </a:solidFill>
              </a:rPr>
              <a:t>EQUIVALENT MINIMIZATION</a:t>
            </a:r>
            <a:br>
              <a:rPr lang="en-US" sz="4500" dirty="0" smtClean="0">
                <a:solidFill>
                  <a:srgbClr val="FF0000"/>
                </a:solidFill>
              </a:rPr>
            </a:br>
            <a:r>
              <a:rPr lang="en-US" sz="4500" dirty="0" smtClean="0">
                <a:solidFill>
                  <a:srgbClr val="FF0000"/>
                </a:solidFill>
              </a:rPr>
              <a:t>FORMULATION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2701" y="1828801"/>
                <a:ext cx="9143999" cy="5003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first-order conditions: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p>
                      </m:sSub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𝑟𝑠</m:t>
                              </m:r>
                            </m:sup>
                          </m:sSub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𝑟𝑠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        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𝑟𝑠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𝑟𝑠</m:t>
                            </m:r>
                          </m:sub>
                        </m:sSub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𝑟𝑠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𝑟𝑠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     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𝑟𝑠</m:t>
                              </m:r>
                            </m:sup>
                          </m:sSubSup>
                          <m:r>
                            <a:rPr lang="en-US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e>
                      </m:nary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                      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𝑟𝑠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01" y="1828801"/>
                <a:ext cx="9143999" cy="5003800"/>
              </a:xfrm>
              <a:blipFill rotWithShape="1">
                <a:blip r:embed="rId2"/>
                <a:stretch>
                  <a:fillRect l="-1333" t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EQUIVALENCE CONDITIONS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676400"/>
                <a:ext cx="7408333" cy="4449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Consider two functions: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/>
                        <m:e>
                          <m:nary>
                            <m:naryPr>
                              <m:limLoc m:val="undOvr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nary>
                            <m:naryPr>
                              <m:limLoc m:val="undOvr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𝑟𝑠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 smtClean="0"/>
                  <a:t>They are strictly convex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⇒ </m:t>
                    </m:r>
                  </m:oMath>
                </a14:m>
                <a:r>
                  <a:rPr lang="en-US" sz="3000" dirty="0" smtClean="0"/>
                  <a:t>uniqueness solution.</a:t>
                </a:r>
                <a:endParaRPr lang="en-US" sz="3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676400"/>
                <a:ext cx="7408333" cy="4449763"/>
              </a:xfrm>
              <a:blipFill rotWithShape="1">
                <a:blip r:embed="rId2"/>
                <a:stretch>
                  <a:fillRect l="-1893" t="-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UNIQUENESS CONDITIONS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447800"/>
                <a:ext cx="9143999" cy="5211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 smtClean="0"/>
                  <a:t>Problem:</a:t>
                </a:r>
              </a:p>
              <a:p>
                <a:pPr marL="0" indent="0">
                  <a:buNone/>
                </a:pPr>
                <a:r>
                  <a:rPr lang="en-US" sz="2600" dirty="0" smtClean="0">
                    <a:solidFill>
                      <a:srgbClr val="7030A0"/>
                    </a:solidFill>
                  </a:rPr>
                  <a:t>Min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𝒒</m:t>
                        </m:r>
                      </m:e>
                    </m:d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𝑎</m:t>
                        </m:r>
                      </m:sub>
                      <m:sup/>
                      <m:e>
                        <m:nary>
                          <m:naryPr>
                            <m:ctrlP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</a:rPr>
                      <m:t>𝑑</m:t>
                    </m:r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6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  <m:sup/>
                      <m:e>
                        <m:nary>
                          <m:naryPr>
                            <m:limLoc m:val="undOvr"/>
                            <m:ctrlP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𝑟𝑠</m:t>
                                </m:r>
                              </m:sub>
                            </m:sSub>
                          </m:sup>
                          <m:e>
                            <m:sSup>
                              <m:sSupPr>
                                <m:ctrlP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</m:d>
                            <m: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  <m:r>
                              <a:rPr lang="en-US" sz="26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nary>
                      </m:e>
                    </m:nary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(</m:t>
                    </m:r>
                    <m:r>
                      <a:rPr lang="en-US" sz="26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.1</m:t>
                    </m:r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7030A0"/>
                    </a:solidFill>
                    <a:ea typeface="Cambria Math"/>
                  </a:rPr>
                  <a:t>	      Subject to		</a:t>
                </a:r>
              </a:p>
              <a:p>
                <a:pPr marL="0" indent="0" algn="r">
                  <a:buNone/>
                </a:pPr>
                <a:r>
                  <a:rPr lang="en-US" sz="2800" dirty="0">
                    <a:solidFill>
                      <a:srgbClr val="7030A0"/>
                    </a:solidFill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𝑟𝑠</m:t>
                                </m:r>
                              </m:sup>
                            </m:sSubSup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</m:nary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𝑟𝑠</m:t>
                        </m:r>
                      </m:sub>
                    </m:sSub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     ∀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   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(2.1b</a:t>
                </a:r>
                <a:r>
                  <a:rPr lang="en-US" sz="280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)</a:t>
                </a:r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i="1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                </a:t>
                </a:r>
              </a:p>
              <a:p>
                <a:pPr marL="0" indent="0" algn="r">
                  <a:buNone/>
                </a:pPr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	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𝑟𝑠</m:t>
                        </m:r>
                      </m:sup>
                    </m:sSubSup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≥0                  ∀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         (2.1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800" dirty="0">
                  <a:solidFill>
                    <a:srgbClr val="7030A0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	</a:t>
                </a:r>
              </a:p>
              <a:p>
                <a:pPr marL="0" indent="0" algn="r">
                  <a:buNone/>
                </a:pPr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	</a:t>
                </a:r>
                <a:r>
                  <a:rPr lang="en-US" sz="2800" i="1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𝑟𝑠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𝑟𝑠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                        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800" i="1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            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(</a:t>
                </a:r>
                <a:r>
                  <a:rPr lang="en-US" sz="280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2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.1d</a:t>
                </a:r>
                <a:r>
                  <a:rPr lang="en-US" sz="280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)</a:t>
                </a:r>
                <a:endParaRPr lang="en-US" sz="2800" i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3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47800"/>
                <a:ext cx="9143999" cy="5211763"/>
              </a:xfrm>
              <a:blipFill rotWithShape="1">
                <a:blip r:embed="rId2"/>
                <a:stretch>
                  <a:fillRect l="-1533" t="-140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 ALGORITHM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458200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Using convex combination algorithm: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Step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sz="2800" b="1" dirty="0" smtClean="0"/>
                  <a:t>: </a:t>
                </a:r>
                <a:r>
                  <a:rPr lang="en-US" sz="2800" dirty="0" smtClean="0"/>
                  <a:t>Find an initial flow pattern: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𝑟𝑠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e>
                    </m:d>
                    <m:r>
                      <a:rPr lang="en-US" sz="2800" b="0" i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sz="2800" dirty="0" smtClean="0"/>
                  <a:t>Set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dirty="0" smtClean="0"/>
                  <a:t>Step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2800" dirty="0" smtClean="0"/>
                  <a:t>: Update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d>
                    <m:r>
                      <a:rPr lang="en-US" sz="2800" b="0" i="1" smtClean="0">
                        <a:latin typeface="Cambria Math"/>
                      </a:rPr>
                      <m:t> ∀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𝑟𝑠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 ∀</m:t>
                    </m:r>
                    <m:r>
                      <a:rPr lang="en-US" sz="2800" b="0" i="1" smtClean="0"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dirty="0" smtClean="0"/>
                  <a:t>Step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800" dirty="0" smtClean="0"/>
                  <a:t>: Direction finding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For each O-D pair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/>
                  <a:t>, compute the shortest path m </a:t>
                </a:r>
                <a:r>
                  <a:rPr lang="en-US" sz="2800" dirty="0" smtClean="0"/>
                  <a:t>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sz="2800" dirty="0" smtClean="0"/>
                  <a:t>If: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𝑟𝑠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𝑟𝑠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𝑠𝑒𝑡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𝑟𝑠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𝑟𝑠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    </m:t>
                      </m:r>
                      <m:sSubSup>
                        <m:sSub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800" i="1">
                              <a:latin typeface="Cambria Math"/>
                            </a:rPr>
                            <m:t>𝑟𝑠</m:t>
                          </m:r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sz="2800" i="1">
                          <a:latin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</a:rPr>
                        <m:t>0 ∀</m:t>
                      </m:r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</a:rPr>
                        <m:t>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sz="2800" dirty="0" smtClean="0"/>
                  <a:t>If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𝑚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𝑟𝑠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𝑟𝑠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𝑠𝑒𝑡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𝑚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𝑟𝑠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0" smtClean="0">
                        <a:latin typeface="Cambria Math"/>
                      </a:rPr>
                      <m:t>0 </m:t>
                    </m:r>
                    <m:r>
                      <a:rPr lang="en-US" sz="2800" b="0" i="1" smtClean="0"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458200" cy="5943600"/>
              </a:xfrm>
              <a:blipFill rotWithShape="1">
                <a:blip r:embed="rId2"/>
                <a:stretch>
                  <a:fillRect l="-1441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0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2209800"/>
                <a:ext cx="8153401" cy="3916363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𝑟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𝑟𝑠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bSup>
                        </m:e>
                      </m:nary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𝑟𝑠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𝑟𝑠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bSup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𝑟𝑠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Set: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latin typeface="Cambria Math"/>
                      </a:rPr>
                      <m:t>,…(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𝜗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𝑟𝑠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𝑟𝑠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2209800"/>
                <a:ext cx="8153401" cy="3916363"/>
              </a:xfrm>
              <a:blipFill rotWithShape="1">
                <a:blip r:embed="rId2"/>
                <a:stretch>
                  <a:fillRect l="-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43000"/>
                <a:ext cx="8381999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b="1" dirty="0" smtClean="0"/>
                  <a:t>Step 3</a:t>
                </a:r>
                <a:r>
                  <a:rPr lang="en-US" sz="3000" dirty="0" smtClean="0"/>
                  <a:t>: Move size</a:t>
                </a:r>
              </a:p>
              <a:p>
                <a:pPr marL="0" indent="0">
                  <a:buNone/>
                </a:pPr>
                <a:r>
                  <a:rPr lang="en-US" sz="30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000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en-US" sz="3000" dirty="0" smtClean="0"/>
                  <a:t>Min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𝛼</m:t>
                        </m:r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sz="3000" b="0" dirty="0" smtClean="0"/>
              </a:p>
              <a:p>
                <a:pPr marL="0" indent="0">
                  <a:buNone/>
                </a:pPr>
                <a:r>
                  <a:rPr lang="en-US" sz="3000" b="1" dirty="0" smtClean="0"/>
                  <a:t>Step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</a:rPr>
                      <m:t>𝟒</m:t>
                    </m:r>
                  </m:oMath>
                </a14:m>
                <a:r>
                  <a:rPr lang="en-US" sz="3000" dirty="0" smtClean="0"/>
                  <a:t>: Flow update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+1 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0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+1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𝑟𝑠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𝑟𝑠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b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𝑟𝑠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3000" b="0" dirty="0" smtClean="0"/>
              </a:p>
              <a:p>
                <a:pPr marL="0" indent="0">
                  <a:buNone/>
                </a:pPr>
                <a:r>
                  <a:rPr lang="en-US" sz="3000" b="1" dirty="0" smtClean="0"/>
                  <a:t>Step 5: </a:t>
                </a:r>
                <a:r>
                  <a:rPr lang="en-US" sz="3000" dirty="0" smtClean="0"/>
                  <a:t>Convergence condition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𝑟𝑠</m:t>
                                      </m:r>
                                    </m:sub>
                                    <m:sup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3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30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𝑟𝑠</m:t>
                                          </m:r>
                                        </m:sub>
                                        <m:sup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𝑟𝑠</m:t>
                                      </m:r>
                                    </m:sub>
                                    <m:sup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bSup>
                                </m:e>
                              </m:d>
                            </m:num>
                            <m:den>
                              <m:sSubSup>
                                <m:sSubSup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𝑟𝑠</m:t>
                                  </m:r>
                                </m:sub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3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30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𝑟𝑠</m:t>
                                          </m:r>
                                        </m:sub>
                                        <m:sup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p>
                                      </m:sSubSup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0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𝑟𝑠</m:t>
                                          </m:r>
                                        </m:sub>
                                        <m:sup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/>
                                            </a:rPr>
                                            <m:t>−1 </m:t>
                                          </m:r>
                                        </m:sup>
                                      </m:sSubSup>
                                    </m:e>
                                  </m:d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𝑟𝑠</m:t>
                                      </m:r>
                                    </m:sub>
                                    <m:sup>
                                      <m:r>
                                        <a:rPr lang="en-US" sz="3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&lt;</m:t>
                      </m:r>
                      <m:r>
                        <a:rPr lang="en-US" sz="3000" b="0" i="1" smtClean="0">
                          <a:latin typeface="Cambria Math"/>
                        </a:rPr>
                        <m:t>𝜖</m:t>
                      </m:r>
                    </m:oMath>
                  </m:oMathPara>
                </a14:m>
                <a:endParaRPr lang="en-US" sz="30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43000"/>
                <a:ext cx="8381999" cy="5334000"/>
              </a:xfrm>
              <a:blipFill rotWithShape="1">
                <a:blip r:embed="rId2"/>
                <a:stretch>
                  <a:fillRect l="-1747" t="-1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899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USER EQUILIBRIUM  WITH DEMAND VARIABLE</vt:lpstr>
      <vt:lpstr>OBJECTIVES</vt:lpstr>
      <vt:lpstr>EQUIVALENT MINIMIZATION FORMULATION</vt:lpstr>
      <vt:lpstr>EQUIVALENCE CONDITIONS</vt:lpstr>
      <vt:lpstr>UNIQUENESS CONDITIONS</vt:lpstr>
      <vt:lpstr>SOLUTION ALGORITHM</vt:lpstr>
      <vt:lpstr>PowerPoint Presentation</vt:lpstr>
      <vt:lpstr>PowerPoint Presentation</vt:lpstr>
      <vt:lpstr>PowerPoint Presentation</vt:lpstr>
      <vt:lpstr>SOLUTION BY NETWORK REPRESENTATION</vt:lpstr>
      <vt:lpstr>THE ZERO COST OVER FLOW FORMULATION</vt:lpstr>
      <vt:lpstr>PowerPoint Presentation</vt:lpstr>
      <vt:lpstr>PowerPoint Presentation</vt:lpstr>
      <vt:lpstr>EXCESS – DEMAND FORMULATION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Nguyen Ngoc Dai</dc:creator>
  <cp:lastModifiedBy>Nguyen Ngoc Dai</cp:lastModifiedBy>
  <cp:revision>102</cp:revision>
  <dcterms:created xsi:type="dcterms:W3CDTF">2006-08-16T00:00:00Z</dcterms:created>
  <dcterms:modified xsi:type="dcterms:W3CDTF">2012-11-07T23:37:41Z</dcterms:modified>
</cp:coreProperties>
</file>