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0" r:id="rId13"/>
    <p:sldId id="272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SOLVING FOR USER EQUIBRIUM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898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2.APPLYING THE CONVEX COMBINATIONS METHOD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UE problem:</a:t>
                </a:r>
              </a:p>
              <a:p>
                <a:pPr marL="0" indent="0" algn="ctr">
                  <a:buNone/>
                </a:pPr>
                <a:r>
                  <a:rPr lang="en-US" sz="3200" dirty="0">
                    <a:solidFill>
                      <a:srgbClr val="7030A0"/>
                    </a:solidFill>
                  </a:rPr>
                  <a:t>Min 	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𝑑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</m:t>
                    </m:r>
                    <m:d>
                      <m:d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2.1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US" sz="3200" dirty="0" smtClean="0">
                    <a:solidFill>
                      <a:srgbClr val="7030A0"/>
                    </a:solidFill>
                    <a:ea typeface="Cambria Math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ea typeface="Cambria Math"/>
                  </a:rPr>
                  <a:t>Subject to		</a:t>
                </a:r>
              </a:p>
              <a:p>
                <a:pPr marL="0" indent="0" algn="r">
                  <a:buNone/>
                </a:pPr>
                <a:r>
                  <a:rPr lang="en-US" sz="3200" dirty="0">
                    <a:solidFill>
                      <a:srgbClr val="7030A0"/>
                    </a:solidFill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𝑟𝑠</m:t>
                                </m:r>
                              </m:sup>
                            </m:sSub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</m:nary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𝑟𝑠</m:t>
                        </m:r>
                      </m:sub>
                    </m:sSub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  ∀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US" sz="32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              </a:t>
                </a:r>
                <a:r>
                  <a:rPr lang="en-US" sz="3200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(2.1b)</a:t>
                </a:r>
                <a:r>
                  <a:rPr lang="en-US" sz="32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                           </a:t>
                </a:r>
              </a:p>
              <a:p>
                <a:pPr marL="0" indent="0" algn="r">
                  <a:buNone/>
                </a:pPr>
                <a:r>
                  <a:rPr lang="en-US" sz="32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		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𝑟𝑠</m:t>
                        </m:r>
                      </m:sup>
                    </m:sSubSup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≥0                  ∀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       (2.1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32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		</a:t>
                </a:r>
              </a:p>
              <a:p>
                <a:pPr marL="0" indent="0" algn="r">
                  <a:buNone/>
                </a:pPr>
                <a:r>
                  <a:rPr lang="en-US" sz="32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	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𝑟𝑠</m:t>
                            </m:r>
                          </m:sup>
                        </m:sSubSup>
                      </m:e>
                    </m:nary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 ∀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sz="3200" i="1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            </a:t>
                </a:r>
                <a:r>
                  <a:rPr lang="en-US" sz="3200" dirty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(2.1c)</a:t>
                </a:r>
                <a:endParaRPr lang="en-US" sz="3200" i="1" dirty="0">
                  <a:solidFill>
                    <a:srgbClr val="7030A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3000" dirty="0" smtClean="0"/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  <a:blipFill rotWithShape="1">
                <a:blip r:embed="rId2"/>
                <a:stretch>
                  <a:fillRect l="-1259" t="-1966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Applying the convex combination algorithm: at each interaction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𝐲</m:t>
                        </m:r>
                      </m:e>
                      <m:sup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sz="3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b="0" dirty="0" smtClean="0">
                    <a:solidFill>
                      <a:srgbClr val="7030A0"/>
                    </a:solidFill>
                  </a:rPr>
                  <a:t>		Min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Subject to</a:t>
                </a: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 ≥0 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  <a:blipFill rotWithShape="1">
                <a:blip r:embed="rId2"/>
                <a:stretch>
                  <a:fillRect l="-1704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Sub problem: with each OD pair r-s:</a:t>
                </a: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Min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p>
                      </m:e>
                    </m:d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</m:e>
                    </m:nary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Subject to</a:t>
                </a: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 ≥0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⇒ 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finding the path m</a:t>
                </a: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p>
                    </m:sSubSup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=</m:t>
                    </m:r>
                    <m:func>
                      <m:func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p>
                        </m:sSubSup>
                      </m:e>
                    </m:func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Obtain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𝑎𝑛𝑑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𝑟𝑠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=0 ∀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≠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0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486400"/>
              </a:xfrm>
              <a:blipFill rotWithShape="1">
                <a:blip r:embed="rId2"/>
                <a:stretch>
                  <a:fillRect l="-1704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3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ALGORITHM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rgbClr val="7030A0"/>
                    </a:solidFill>
                  </a:rPr>
                  <a:t>Step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 Initialization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2800" b="0" dirty="0" smtClean="0">
                  <a:solidFill>
                    <a:srgbClr val="7030A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Perform all – or – nothing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→{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7030A0"/>
                    </a:solidFill>
                  </a:rPr>
                  <a:t>Step 1</a:t>
                </a:r>
                <a:r>
                  <a:rPr lang="en-US" sz="3000" dirty="0">
                    <a:solidFill>
                      <a:srgbClr val="7030A0"/>
                    </a:solidFill>
                  </a:rPr>
                  <a:t>: Update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7030A0"/>
                    </a:solidFill>
                  </a:rPr>
                  <a:t>Step 2</a:t>
                </a:r>
                <a:r>
                  <a:rPr lang="en-US" sz="3000" dirty="0">
                    <a:solidFill>
                      <a:srgbClr val="7030A0"/>
                    </a:solidFill>
                  </a:rPr>
                  <a:t>: Direction finding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rgbClr val="7030A0"/>
                    </a:solidFill>
                  </a:rPr>
                  <a:t>Perform all – or –nothing based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}→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1704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1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94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rgbClr val="7030A0"/>
                    </a:solidFill>
                  </a:rPr>
                  <a:t>Step 3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: Line search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rgbClr val="7030A0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393192" lvl="1" indent="0">
                  <a:buNone/>
                </a:pPr>
                <a:r>
                  <a:rPr lang="en-US" sz="3000" dirty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0≤</m:t>
                            </m:r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≤1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/>
                          <m:e>
                            <m:nary>
                              <m:naryPr>
                                <m:ctrlP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sSubSup>
                                  <m:sSubSup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bSup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bSup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bSup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3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</m:nary>
                          </m:e>
                        </m:nary>
                      </m:e>
                    </m:func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rgbClr val="7030A0"/>
                    </a:solidFill>
                  </a:rPr>
                  <a:t>Step 4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: Move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+1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7030A0"/>
                    </a:solidFill>
                  </a:rPr>
                  <a:t>Step 5</a:t>
                </a:r>
                <a:r>
                  <a:rPr lang="en-US" sz="3000" dirty="0">
                    <a:solidFill>
                      <a:srgbClr val="7030A0"/>
                    </a:solidFill>
                  </a:rPr>
                  <a:t>: Convergence test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rgbClr val="7030A0"/>
                    </a:solidFill>
                  </a:rPr>
                  <a:t>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sup>
                                        </m:sSubSup>
                                        <m:r>
                                          <a:rPr lang="en-US" sz="2800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/>
                      </a:rPr>
                      <m:t>→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stop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rgbClr val="7030A0"/>
                    </a:solidFill>
                  </a:rPr>
                  <a:t>Otherwise: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+1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and go to step 1</a:t>
                </a:r>
              </a:p>
              <a:p>
                <a:pPr lvl="1">
                  <a:buFont typeface="Wingdings" pitchFamily="2" charset="2"/>
                  <a:buChar char="Ø"/>
                </a:pPr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943600"/>
              </a:xfrm>
              <a:blipFill rotWithShape="1">
                <a:blip r:embed="rId2"/>
                <a:stretch>
                  <a:fillRect l="-1704" t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1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3000" dirty="0" smtClean="0"/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Number of interactions is  affected by the congestion level</a:t>
            </a:r>
          </a:p>
          <a:p>
            <a:pPr>
              <a:buFont typeface="Wingdings" pitchFamily="2" charset="2"/>
              <a:buChar char="Ø"/>
            </a:pPr>
            <a:endParaRPr lang="en-US" sz="3000" dirty="0" smtClean="0"/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Actual application: four to six interactions.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866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3.SHORTEST PATHS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/>
              <a:t>Using label – correcting methods to find shortest path from a root node to all other node</a:t>
            </a:r>
          </a:p>
          <a:p>
            <a:pPr marL="0" indent="0">
              <a:buNone/>
            </a:pPr>
            <a:r>
              <a:rPr lang="en-US" sz="3000" smtClean="0"/>
              <a:t>Idea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536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Notation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endParaRPr lang="en-US" sz="3000" dirty="0" smtClean="0">
                  <a:latin typeface="Cambria Math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latin typeface="Cambria Math"/>
                  </a:rPr>
                  <a:t>Sequence list S</a:t>
                </a:r>
                <a:endParaRPr lang="en-US" sz="3000" b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sz="3000" dirty="0" smtClean="0"/>
                  <a:t>travel time on link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𝑖</m:t>
                    </m:r>
                    <m:r>
                      <a:rPr lang="en-US" sz="3000" b="0" i="1" smtClean="0">
                        <a:latin typeface="Cambria Math"/>
                      </a:rPr>
                      <m:t>→</m:t>
                    </m:r>
                    <m:r>
                      <a:rPr lang="en-US" sz="3000" b="0" i="1" smtClean="0">
                        <a:latin typeface="Cambria Math"/>
                      </a:rPr>
                      <m:t>𝑗</m:t>
                    </m:r>
                    <m:r>
                      <a:rPr lang="en-US" sz="30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30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/>
                  <a:t>With each node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3000" dirty="0" smtClean="0"/>
                  <a:t>: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: current label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: predecessor node</a:t>
                </a:r>
              </a:p>
              <a:p>
                <a:pPr marL="393192" lvl="1" indent="0">
                  <a:buNone/>
                </a:pPr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2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Algorithm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Input: root node =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, network 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Step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0: 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Initialization</a:t>
                </a: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=∞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30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3000" b="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𝑆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={0}</m:t>
                    </m:r>
                  </m:oMath>
                </a14:m>
                <a:endParaRPr lang="en-US" sz="3000" b="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Step 1: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Select a node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𝑆</m:t>
                    </m:r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All node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adjoin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0" dirty="0" smtClean="0">
                    <a:solidFill>
                      <a:srgbClr val="7030A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∪{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 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\{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3000" dirty="0">
                  <a:solidFill>
                    <a:srgbClr val="7030A0"/>
                  </a:solidFill>
                </a:endParaRPr>
              </a:p>
              <a:p>
                <a:pPr marL="393192" lvl="1" indent="0">
                  <a:buNone/>
                </a:pPr>
                <a:endParaRPr lang="en-US" sz="2800" b="0" dirty="0" smtClean="0">
                  <a:solidFill>
                    <a:srgbClr val="7030A0"/>
                  </a:solidFill>
                </a:endParaRPr>
              </a:p>
              <a:p>
                <a:pPr marL="393192" lvl="1" indent="0">
                  <a:buNone/>
                </a:pPr>
                <a:endParaRPr lang="en-US" sz="28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  <a:blipFill rotWithShape="1">
                <a:blip r:embed="rId2"/>
                <a:stretch>
                  <a:fillRect l="-170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8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Shortest path from root- node: trace back from node to root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Step 2: Stopping condition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=∅ 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then Stop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Else go to step 1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5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OBJECTIVES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7030A0"/>
                </a:solidFill>
              </a:rPr>
              <a:t>Finding the UE flow pattern over a transportation network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7030A0"/>
                </a:solidFill>
              </a:rPr>
              <a:t>Methods: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7030A0"/>
                </a:solidFill>
              </a:rPr>
              <a:t>Heuristic equilibration techniques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7030A0"/>
                </a:solidFill>
              </a:rPr>
              <a:t>Applying the convex combinations methods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7030A0"/>
                </a:solidFill>
              </a:rPr>
              <a:t>Shortest paths over a network</a:t>
            </a:r>
            <a:endParaRPr lang="en-US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468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1.HEURISTIC EQUILIBRATION TECHNIQUES</a:t>
            </a:r>
            <a:r>
              <a:rPr lang="en-US" b="1" dirty="0">
                <a:solidFill>
                  <a:srgbClr val="C00000"/>
                </a:solidFill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Network loading (All- or -nothing):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Assigning the OD entries to the network for constant travel time.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All paths connecting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are fixed travel time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(Example: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 ∀ 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r>
                      <a:rPr lang="en-US" sz="30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Each OD trip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 assign to link that is on minimum travel time path.</a:t>
                </a:r>
              </a:p>
              <a:p>
                <a:pPr>
                  <a:buFont typeface="Wingdings" pitchFamily="2" charset="2"/>
                  <a:buChar char="Ø"/>
                </a:pP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6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6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CAPACITY RESTRAINT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Idea: perform all – or – nothing process based on previous travel times.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Algorithm:</a:t>
                </a:r>
              </a:p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rgbClr val="7030A0"/>
                    </a:solidFill>
                  </a:rPr>
                  <a:t>Step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3000" b="1" dirty="0" smtClean="0">
                    <a:solidFill>
                      <a:srgbClr val="7030A0"/>
                    </a:solidFill>
                  </a:rPr>
                  <a:t>: 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Initialization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(0)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Perform all – or – nothing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→{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≔1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6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rgbClr val="7030A0"/>
                    </a:solidFill>
                  </a:rPr>
                  <a:t>Step 1: 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Update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∀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sz="3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rgbClr val="7030A0"/>
                    </a:solidFill>
                  </a:rPr>
                  <a:t>Step 2: 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Network loading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Perform all – or – nothing based 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US" sz="3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rgbClr val="7030A0"/>
                    </a:solidFill>
                  </a:rPr>
                  <a:t>Step 3: 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Convergence test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stop</m:t>
                        </m:r>
                      </m:e>
                    </m:func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393192" lvl="1" indent="0">
                  <a:buNone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   Otherwise,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+1→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Step 1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8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Improve: Using combination of the last two travel times. (Smoothing)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Algorithm:</a:t>
                </a:r>
              </a:p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rgbClr val="7030A0"/>
                    </a:solidFill>
                  </a:rPr>
                  <a:t>Step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3000" dirty="0" smtClean="0">
                    <a:solidFill>
                      <a:srgbClr val="7030A0"/>
                    </a:solidFill>
                  </a:rPr>
                  <a:t>: Initialization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(0)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rgbClr val="7030A0"/>
                    </a:solidFill>
                  </a:rPr>
                  <a:t>Perform all – or – nothing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→{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≔1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324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7030A0"/>
                    </a:solidFill>
                  </a:rPr>
                  <a:t>Step 1: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Update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3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Step 2: </a:t>
                </a:r>
                <a:r>
                  <a:rPr lang="en-US" sz="3200" dirty="0">
                    <a:solidFill>
                      <a:srgbClr val="7030A0"/>
                    </a:solidFill>
                  </a:rPr>
                  <a:t>Smoothing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=0.75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0.25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 ∀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Step 3: </a:t>
                </a:r>
                <a:r>
                  <a:rPr lang="en-US" sz="3200" dirty="0">
                    <a:solidFill>
                      <a:srgbClr val="7030A0"/>
                    </a:solidFill>
                  </a:rPr>
                  <a:t>Network loading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rgbClr val="7030A0"/>
                    </a:solidFill>
                  </a:rPr>
                  <a:t>Perform all – or - nothing based 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→{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Step 4: </a:t>
                </a:r>
                <a:r>
                  <a:rPr lang="en-US" sz="3200" dirty="0">
                    <a:solidFill>
                      <a:srgbClr val="7030A0"/>
                    </a:solidFill>
                  </a:rPr>
                  <a:t>Stopping  rule: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rgbClr val="7030A0"/>
                    </a:solidFill>
                  </a:rPr>
                  <a:t>n=N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→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Step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5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 otherwise: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+1</m:t>
                    </m:r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→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Step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1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7030A0"/>
                    </a:solidFill>
                  </a:rPr>
                  <a:t>Step 5:</a:t>
                </a:r>
                <a:r>
                  <a:rPr lang="en-US" sz="3200" dirty="0">
                    <a:solidFill>
                      <a:srgbClr val="7030A0"/>
                    </a:solidFill>
                  </a:rPr>
                  <a:t> Averaging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30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3000" dirty="0">
                    <a:solidFill>
                      <a:srgbClr val="7030A0"/>
                    </a:solidFill>
                  </a:rPr>
                  <a:t> and stop.</a:t>
                </a:r>
              </a:p>
              <a:p>
                <a:pPr marL="393192" lvl="1" indent="0">
                  <a:buNone/>
                </a:pPr>
                <a:endParaRPr lang="en-US" sz="2800" dirty="0"/>
              </a:p>
              <a:p>
                <a:pPr lvl="1">
                  <a:buFont typeface="Wingdings" pitchFamily="2" charset="2"/>
                  <a:buChar char="Ø"/>
                </a:pPr>
                <a:endParaRPr lang="en-US" sz="2800" dirty="0"/>
              </a:p>
              <a:p>
                <a:pPr lvl="1">
                  <a:buFont typeface="Wingdings" pitchFamily="2" charset="2"/>
                  <a:buChar char="Ø"/>
                </a:pPr>
                <a:endParaRPr lang="en-US" sz="2800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324600"/>
              </a:xfrm>
              <a:blipFill rotWithShape="1">
                <a:blip r:embed="rId2"/>
                <a:stretch>
                  <a:fillRect l="-1852" t="-1254" b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4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INCRMENTAL ASSIGNMENT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Assign a portion entry to network at each interaction.</a:t>
                </a:r>
              </a:p>
              <a:p>
                <a:pPr marL="0" indent="0">
                  <a:buNone/>
                </a:pPr>
                <a:r>
                  <a:rPr lang="en-US" sz="3000" dirty="0" smtClean="0">
                    <a:solidFill>
                      <a:srgbClr val="7030A0"/>
                    </a:solidFill>
                  </a:rPr>
                  <a:t>Algorithm:</a:t>
                </a:r>
              </a:p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rgbClr val="7030A0"/>
                    </a:solidFill>
                  </a:rPr>
                  <a:t>Step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3000" b="1" dirty="0" smtClean="0">
                    <a:solidFill>
                      <a:srgbClr val="7030A0"/>
                    </a:solidFill>
                  </a:rPr>
                  <a:t>: 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Initialization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𝑟𝑠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≔1;</m:t>
                    </m:r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=0 ∀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rgbClr val="7030A0"/>
                    </a:solidFill>
                  </a:rPr>
                  <a:t> Step 1: 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Update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 </a:t>
                </a:r>
              </a:p>
              <a:p>
                <a:pPr marL="393192" lvl="1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  <a:blipFill rotWithShape="1">
                <a:blip r:embed="rId2"/>
                <a:stretch>
                  <a:fillRect l="-1704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6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b="1" dirty="0" smtClean="0">
                    <a:solidFill>
                      <a:srgbClr val="7030A0"/>
                    </a:solidFill>
                  </a:rPr>
                  <a:t>Step 2: </a:t>
                </a:r>
                <a:r>
                  <a:rPr lang="en-US" sz="3000" dirty="0" smtClean="0">
                    <a:solidFill>
                      <a:srgbClr val="7030A0"/>
                    </a:solidFill>
                  </a:rPr>
                  <a:t>Incremental loading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 smtClean="0">
                    <a:solidFill>
                      <a:srgbClr val="7030A0"/>
                    </a:solidFill>
                  </a:rPr>
                  <a:t>Perform all – or – nothing based 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and trip rate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𝑟𝑠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b="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7030A0"/>
                    </a:solidFill>
                  </a:rPr>
                  <a:t>Step 3: </a:t>
                </a:r>
                <a:r>
                  <a:rPr lang="en-US" sz="3000" dirty="0">
                    <a:solidFill>
                      <a:srgbClr val="7030A0"/>
                    </a:solidFill>
                  </a:rPr>
                  <a:t>Flow summation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 ∀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7030A0"/>
                    </a:solidFill>
                  </a:rPr>
                  <a:t>Step 4: </a:t>
                </a:r>
                <a:r>
                  <a:rPr lang="en-US" sz="3000" dirty="0">
                    <a:solidFill>
                      <a:srgbClr val="7030A0"/>
                    </a:solidFill>
                  </a:rPr>
                  <a:t>Stopping rule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rgbClr val="7030A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stop</a:t>
                </a:r>
              </a:p>
              <a:p>
                <a:pPr marL="393192" lvl="1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</a:rPr>
                  <a:t>   Otherwise: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and go to step 1</a:t>
                </a:r>
              </a:p>
              <a:p>
                <a:pPr marL="393192" lvl="1" indent="0">
                  <a:buNone/>
                </a:pPr>
                <a:endParaRPr lang="en-US" sz="28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486400"/>
              </a:xfrm>
              <a:blipFill rotWithShape="1">
                <a:blip r:embed="rId2"/>
                <a:stretch>
                  <a:fillRect l="-1704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4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910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SOLVING FOR USER EQUIBRIUM</vt:lpstr>
      <vt:lpstr>OBJECTIVES</vt:lpstr>
      <vt:lpstr>1.HEURISTIC EQUILIBRATION TECHNIQUES </vt:lpstr>
      <vt:lpstr>CAPACITY RESTRAINT</vt:lpstr>
      <vt:lpstr>PowerPoint Presentation</vt:lpstr>
      <vt:lpstr>PowerPoint Presentation</vt:lpstr>
      <vt:lpstr>PowerPoint Presentation</vt:lpstr>
      <vt:lpstr>INCRMENTAL ASSIGNMENT</vt:lpstr>
      <vt:lpstr>PowerPoint Presentation</vt:lpstr>
      <vt:lpstr>2.APPLYING THE CONVEX COMBINATIONS METHOD</vt:lpstr>
      <vt:lpstr>PowerPoint Presentation</vt:lpstr>
      <vt:lpstr>PowerPoint Presentation</vt:lpstr>
      <vt:lpstr>ALGORITHM</vt:lpstr>
      <vt:lpstr>PowerPoint Presentation</vt:lpstr>
      <vt:lpstr>COMMENT</vt:lpstr>
      <vt:lpstr>3.SHORTEST PATHS</vt:lpstr>
      <vt:lpstr>Notation</vt:lpstr>
      <vt:lpstr>Algorithm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FOR USER EQUIBRIUM</dc:title>
  <dc:creator>Nguyen Ngoc Dai</dc:creator>
  <cp:lastModifiedBy>Nguyen Ngoc Dai</cp:lastModifiedBy>
  <cp:revision>121</cp:revision>
  <dcterms:created xsi:type="dcterms:W3CDTF">2006-08-16T00:00:00Z</dcterms:created>
  <dcterms:modified xsi:type="dcterms:W3CDTF">2012-10-25T00:02:13Z</dcterms:modified>
</cp:coreProperties>
</file>