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58" r:id="rId4"/>
    <p:sldId id="284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90" r:id="rId13"/>
    <p:sldId id="291" r:id="rId14"/>
    <p:sldId id="267" r:id="rId15"/>
    <p:sldId id="268" r:id="rId16"/>
    <p:sldId id="269" r:id="rId17"/>
    <p:sldId id="270" r:id="rId18"/>
    <p:sldId id="272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3" r:id="rId28"/>
    <p:sldId id="282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65244-B9C4-4215-91EF-7B8F88CA97D5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E7210-0B4A-4250-A534-127FB5BD1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7210-0B4A-4250-A534-127FB5BD10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URBAN TRANSPORTATION NERWORKS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FORMULATING THE ASSIGNMENT PROBLEM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2.THE BASIC TRANSFORMATION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7244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sz="39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900" dirty="0" smtClean="0">
                    <a:solidFill>
                      <a:srgbClr val="7030A0"/>
                    </a:solidFill>
                  </a:rPr>
                  <a:t>Mathematical program: (Beck-</a:t>
                </a:r>
                <a:r>
                  <a:rPr lang="en-US" sz="3900" dirty="0" err="1" smtClean="0">
                    <a:solidFill>
                      <a:srgbClr val="7030A0"/>
                    </a:solidFill>
                  </a:rPr>
                  <a:t>mann’s</a:t>
                </a:r>
                <a:r>
                  <a:rPr lang="en-US" sz="3900" dirty="0" smtClean="0">
                    <a:solidFill>
                      <a:srgbClr val="7030A0"/>
                    </a:solidFill>
                  </a:rPr>
                  <a:t> transformation)</a:t>
                </a:r>
              </a:p>
              <a:p>
                <a:pPr marL="0" indent="0" algn="ctr">
                  <a:buNone/>
                </a:pPr>
                <a:r>
                  <a:rPr lang="en-US" sz="3900" dirty="0" smtClean="0">
                    <a:solidFill>
                      <a:srgbClr val="7030A0"/>
                    </a:solidFill>
                  </a:rPr>
                  <a:t>Min 	</a:t>
                </a:r>
                <a14:m>
                  <m:oMath xmlns:m="http://schemas.openxmlformats.org/officeDocument/2006/math"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sz="39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9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9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9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/>
                      <m:e>
                        <m:nary>
                          <m:naryPr>
                            <m:ctrlPr>
                              <a:rPr lang="en-US" sz="39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9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39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9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9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39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9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9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39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9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39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  <m:r>
                      <a:rPr lang="en-US" sz="39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(2.1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900" dirty="0" smtClean="0">
                    <a:solidFill>
                      <a:srgbClr val="7030A0"/>
                    </a:solidFill>
                    <a:ea typeface="Cambria Math"/>
                  </a:rPr>
                  <a:t> </a:t>
                </a:r>
                <a:endParaRPr lang="en-US" sz="3900" dirty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US" sz="3900" dirty="0" smtClean="0">
                    <a:solidFill>
                      <a:srgbClr val="7030A0"/>
                    </a:solidFill>
                    <a:ea typeface="Cambria Math"/>
                  </a:rPr>
                  <a:t>(The meaning of this objective function?)</a:t>
                </a:r>
              </a:p>
              <a:p>
                <a:pPr marL="0" indent="0">
                  <a:buNone/>
                </a:pPr>
                <a:r>
                  <a:rPr lang="en-US" sz="3900" dirty="0" smtClean="0">
                    <a:solidFill>
                      <a:srgbClr val="7030A0"/>
                    </a:solidFill>
                    <a:ea typeface="Cambria Math"/>
                  </a:rPr>
                  <a:t>	      Subject to		</a:t>
                </a:r>
              </a:p>
              <a:p>
                <a:pPr marL="0" indent="0" algn="r">
                  <a:buNone/>
                </a:pPr>
                <a:r>
                  <a:rPr lang="en-US" sz="3900" dirty="0" smtClean="0">
                    <a:solidFill>
                      <a:srgbClr val="7030A0"/>
                    </a:solidFill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90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39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9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9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9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𝑟𝑠</m:t>
                                </m:r>
                              </m:sup>
                            </m:sSubSup>
                            <m:r>
                              <a:rPr lang="en-US" sz="39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39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nary>
                      </m:e>
                      <m:sub>
                        <m:r>
                          <a:rPr lang="en-US" sz="39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𝑟𝑠</m:t>
                        </m:r>
                      </m:sub>
                    </m:sSub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 ∀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US" sz="3900" b="0" i="1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              </a:t>
                </a:r>
                <a:r>
                  <a:rPr lang="en-US" sz="3900" b="0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(2.1b)</a:t>
                </a:r>
                <a:r>
                  <a:rPr lang="en-US" sz="3900" b="0" i="1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900" i="1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3900" i="1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                          </a:t>
                </a:r>
              </a:p>
              <a:p>
                <a:pPr marL="0" indent="0" algn="r">
                  <a:buNone/>
                </a:pPr>
                <a:r>
                  <a:rPr lang="en-US" sz="3900" i="1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	</a:t>
                </a:r>
                <a:r>
                  <a:rPr lang="en-US" sz="3900" i="1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	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𝑟𝑠</m:t>
                        </m:r>
                      </m:sup>
                    </m:sSubSup>
                    <m:r>
                      <a:rPr lang="en-US" sz="39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≥0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      ∀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(2.1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900" dirty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3900" b="0" i="1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		</a:t>
                </a:r>
              </a:p>
              <a:p>
                <a:pPr marL="0" indent="0" algn="r">
                  <a:buNone/>
                </a:pPr>
                <a:r>
                  <a:rPr lang="en-US" sz="3900" i="1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	</a:t>
                </a:r>
                <a:r>
                  <a:rPr lang="en-US" sz="3900" b="0" i="1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39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9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9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9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9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9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39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39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9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39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39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9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𝑟𝑠</m:t>
                            </m:r>
                          </m:sup>
                        </m:sSubSup>
                      </m:e>
                    </m:nary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∀</m:t>
                    </m:r>
                    <m:r>
                      <a:rPr lang="en-US" sz="39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sz="3900" b="0" i="1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           </a:t>
                </a:r>
                <a:r>
                  <a:rPr lang="en-US" sz="3900" b="0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(2.1c</a:t>
                </a:r>
                <a:r>
                  <a:rPr lang="en-US" sz="3900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)</a:t>
                </a:r>
                <a:endParaRPr lang="en-US" sz="3900" b="0" i="1" dirty="0" smtClean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724400"/>
              </a:xfrm>
              <a:blipFill rotWithShape="1">
                <a:blip r:embed="rId2"/>
                <a:stretch>
                  <a:fillRect l="-1037" r="-1407" b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73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8229600" cy="438912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Some assumptions	</a:t>
                </a:r>
              </a:p>
              <a:p>
                <a:pPr marL="0" indent="0">
                  <a:buNone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0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&gt;0 ∀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                        (2.2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  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=0 ∀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                (2.2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229600" cy="4389120"/>
              </a:xfrm>
              <a:blipFill rotWithShape="1">
                <a:blip r:embed="rId2"/>
                <a:stretch>
                  <a:fillRect l="-125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1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EXAMPLE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=2+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=1+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b="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Trip</m:t>
                      </m:r>
                      <m: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rate</m:t>
                      </m:r>
                      <m: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=5⇒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UE 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=3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and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=2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7030A0"/>
                            </a:solidFill>
                            <a:latin typeface="Cambria Math"/>
                          </a:rPr>
                          <m:t>flow</m:t>
                        </m:r>
                        <m:r>
                          <a:rPr lang="en-US" sz="300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7030A0"/>
                            </a:solidFill>
                            <a:latin typeface="Cambria Math"/>
                          </a:rPr>
                          <m:t>units</m:t>
                        </m:r>
                      </m:e>
                    </m:d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=5(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ime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units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905000"/>
            <a:ext cx="37528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0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Use program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(2.1)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  <m:e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2+</m:t>
                                </m:r>
                                <m: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𝜔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trlP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</m:nary>
                          </m:e>
                        </m:nary>
                      </m:e>
                    </m:func>
                  </m:oMath>
                </a14:m>
                <a:endParaRPr lang="en-US" sz="3000" i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Subject to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=5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           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≥0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Solution:</a:t>
                </a: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=3 &amp; 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=2;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=5</m:t>
                    </m:r>
                  </m:oMath>
                </a14:m>
                <a:endParaRPr lang="en-US" sz="3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3.EQUIVALENCE CONDITIONS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2661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SOLVE PROGRAM (2.1)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Consider </a:t>
                </a:r>
                <a:r>
                  <a:rPr lang="en-US" sz="3000" dirty="0">
                    <a:solidFill>
                      <a:srgbClr val="7030A0"/>
                    </a:solidFill>
                  </a:rPr>
                  <a:t>Lagrange’s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</m:d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</m:d>
                        </m:e>
                      </m:d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𝑟𝑠</m:t>
                              </m:r>
                            </m:sub>
                          </m:sSub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𝑟𝑠</m:t>
                              </m:r>
                            </m:sub>
                          </m:sSub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𝑟𝑠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00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3.1</m:t>
                          </m:r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≥0∀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                           (</m:t>
                      </m:r>
                      <m: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3.1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>
                    <a:solidFill>
                      <a:srgbClr val="7030A0"/>
                    </a:solidFill>
                  </a:rPr>
                  <a:t>The 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first-order </a:t>
                </a:r>
                <a:r>
                  <a:rPr lang="en-US" sz="3000" dirty="0">
                    <a:solidFill>
                      <a:srgbClr val="7030A0"/>
                    </a:solidFill>
                  </a:rPr>
                  <a:t>condition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n-US" sz="3000" b="0" dirty="0" smtClean="0">
                    <a:solidFill>
                      <a:srgbClr val="7030A0"/>
                    </a:solidFill>
                  </a:rPr>
                  <a:t>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p>
                    </m:sSubSup>
                    <m:f>
                      <m:f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</m:den>
                    </m:f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=0;</m:t>
                    </m:r>
                    <m:f>
                      <m:f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</m:den>
                    </m:f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≥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0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 ∀ 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  (3.2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b>
                        </m:sSub>
                      </m:den>
                    </m:f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=0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∀ 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                                   (3.2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𝑏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000" dirty="0">
                  <a:solidFill>
                    <a:srgbClr val="7030A0"/>
                  </a:solidFill>
                </a:endParaRPr>
              </a:p>
              <a:p>
                <a:pPr marL="667512" lvl="2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  <a:blipFill rotWithShape="1">
                <a:blip r:embed="rId2"/>
                <a:stretch>
                  <a:fillRect l="-1259" t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1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The general first conditions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(3.2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a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p>
                      </m:sSubSup>
                      <m:d>
                        <m:d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𝑟𝑠</m:t>
                              </m:r>
                            </m:sup>
                          </m:sSub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𝑟𝑠</m:t>
                              </m:r>
                            </m:sub>
                          </m:sSub>
                        </m:e>
                      </m:d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=0  ∀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          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30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.3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en-US" sz="3000" b="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p>
                      </m:sSubSup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=0 ∀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          (</m:t>
                      </m:r>
                      <m: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3.3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0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𝑟𝑠</m:t>
                              </m:r>
                            </m:sup>
                          </m:sSub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𝑟𝑠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∀ 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            (</m:t>
                          </m:r>
                          <m:r>
                            <a:rPr lang="en-US" sz="30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3.3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c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≥0  ∀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         (3.3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d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486400"/>
              </a:xfrm>
              <a:blipFill rotWithShape="1">
                <a:blip r:embed="rId2"/>
                <a:stretch>
                  <a:fillRect l="-125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6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RELATED TO U-E PROBLEM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sz="3000" dirty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3.3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 &amp; (3.3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𝑟𝑠</m:t>
                              </m:r>
                            </m:sup>
                          </m:sSubSup>
                        </m:e>
                      </m:func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∀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t</m:t>
                      </m:r>
                      <m: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:</m:t>
                      </m:r>
                      <m:sSubSup>
                        <m:sSubSup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3000" b="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3000" b="0" dirty="0" smtClean="0">
                    <a:solidFill>
                      <a:srgbClr val="7030A0"/>
                    </a:solidFill>
                  </a:rPr>
                  <a:t> state  the U-E principle</a:t>
                </a:r>
              </a:p>
              <a:p>
                <a:pPr marL="0" indent="0">
                  <a:buNone/>
                </a:pPr>
                <a:endParaRPr lang="en-US" sz="30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5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4. UNIQUENESS CONDITIONS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Prove that: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2.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rgbClr val="7030A0"/>
                    </a:solidFill>
                  </a:rPr>
                  <a:t> have unique 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solution w.r.t link flow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sz="3000" b="1" dirty="0">
                  <a:solidFill>
                    <a:srgbClr val="7030A0"/>
                  </a:solidFill>
                </a:endParaRP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sz="2800" dirty="0">
                    <a:solidFill>
                      <a:srgbClr val="7030A0"/>
                    </a:solidFill>
                  </a:rPr>
                  <a:t>Objective function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(2.</m:t>
                    </m:r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/>
                      </a:rPr>
                      <m:t>1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7030A0"/>
                        </a:solidFill>
                        <a:latin typeface="Cambria Math"/>
                      </a:rPr>
                      <m:t>a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is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strictly convex </a:t>
                </a:r>
                <a:r>
                  <a:rPr lang="en-US" sz="2800" dirty="0">
                    <a:solidFill>
                      <a:srgbClr val="7030A0"/>
                    </a:solidFill>
                  </a:rPr>
                  <a:t>w.r.t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sz="2800" dirty="0">
                    <a:solidFill>
                      <a:srgbClr val="7030A0"/>
                    </a:solidFill>
                  </a:rPr>
                  <a:t>Feasible region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2.</m:t>
                        </m:r>
                        <m: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7030A0"/>
                            </a:solidFill>
                            <a:latin typeface="Cambria Math"/>
                          </a:rPr>
                          <m:t>b</m:t>
                        </m:r>
                      </m:e>
                    </m:d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&amp;</m:t>
                    </m:r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2.</m:t>
                        </m:r>
                        <m: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7030A0"/>
                            </a:solidFill>
                            <a:latin typeface="Cambria Math"/>
                          </a:rPr>
                          <m:t>c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is convex</a:t>
                </a:r>
                <a:endParaRPr lang="en-US" sz="3000" dirty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Hessian matrix is positive define:</a:t>
                </a: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𝑧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diag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f>
                      <m:f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…,</m:t>
                    </m:r>
                    <m:f>
                      <m:f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000" dirty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sz="3000" dirty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393192" lvl="1" indent="0">
                  <a:buNone/>
                </a:pPr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  <a:blipFill rotWithShape="1">
                <a:blip r:embed="rId2"/>
                <a:stretch>
                  <a:fillRect l="-1259" t="-1523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3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934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86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OBJECTIVE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Some notations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The basic transformation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Equivalency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Uniqueness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The system – optimization formulation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User equilibrium and System Optimum</a:t>
            </a:r>
          </a:p>
          <a:p>
            <a:pPr>
              <a:buFont typeface="Wingdings" pitchFamily="2" charset="2"/>
              <a:buChar char="Ø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811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itchFamily="2" charset="2"/>
                  <a:buChar char="Ø"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sz="3000" dirty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Equilibrium link flow:</a:t>
                </a: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=2,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=2,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=5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Equilibrium path flow (use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(1.1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15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=2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𝛼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15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=2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α</m:t>
                        </m:r>
                      </m:e>
                    </m:d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25</m:t>
                          </m:r>
                        </m:sup>
                      </m:sSubSup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=3−2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300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3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25</m:t>
                          </m:r>
                        </m:sup>
                      </m:sSubSup>
                      <m:r>
                        <a:rPr lang="en-US" sz="3000">
                          <a:solidFill>
                            <a:srgbClr val="7030A0"/>
                          </a:solidFill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US" sz="3000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0≤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≤1</m:t>
                          </m:r>
                        </m:e>
                      </m:d>
                    </m:oMath>
                  </m:oMathPara>
                </a14:m>
                <a:endParaRPr lang="en-US" sz="3000" b="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181600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705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463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7030A0"/>
                        </a:solidFill>
                        <a:latin typeface="Cambria Math"/>
                      </a:rPr>
                      <m:t>⇒ </m:t>
                    </m:r>
                  </m:oMath>
                </a14:m>
                <a:r>
                  <a:rPr lang="en-US" sz="3000" dirty="0">
                    <a:solidFill>
                      <a:srgbClr val="7030A0"/>
                    </a:solidFill>
                  </a:rPr>
                  <a:t>Program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(2.1)</m:t>
                    </m:r>
                  </m:oMath>
                </a14:m>
                <a:r>
                  <a:rPr lang="en-US" sz="3000" dirty="0">
                    <a:solidFill>
                      <a:srgbClr val="7030A0"/>
                    </a:solidFill>
                  </a:rPr>
                  <a:t> has not unique solution w.r.t path flow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7030A0"/>
                        </a:solidFill>
                        <a:latin typeface="Cambria Math"/>
                      </a:rPr>
                      <m:t>𝒇</m:t>
                    </m:r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3000" b="1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Reason?</a:t>
                </a:r>
                <a:endParaRPr lang="en-US" sz="3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2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>
                <a:solidFill>
                  <a:srgbClr val="C00000"/>
                </a:solidFill>
              </a:rPr>
              <a:t>5. THE SYSTEM- OPTIMIZATION FORMULATION</a:t>
            </a:r>
            <a:endParaRPr lang="en-US" sz="45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Program:</a:t>
                </a: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min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 </m:t>
                        </m:r>
                      </m:fName>
                      <m:e>
                        <m:acc>
                          <m:accPr>
                            <m:chr m:val="̃"/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acc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(</m:t>
                        </m:r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                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5.1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3000" b="0" dirty="0" smtClean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3000" b="0" dirty="0" smtClean="0">
                    <a:solidFill>
                      <a:srgbClr val="7030A0"/>
                    </a:solidFill>
                  </a:rPr>
                  <a:t>(The meaning of objective function?)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Subject to  </a:t>
                </a:r>
              </a:p>
              <a:p>
                <a:pPr marL="0" indent="0" algn="r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𝑟𝑠</m:t>
                                </m:r>
                              </m:sup>
                            </m:sSub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nary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𝑟𝑠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 ∀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US" sz="3200" i="1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    </a:t>
                </a:r>
                <a:r>
                  <a:rPr lang="en-US" sz="3200" i="1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 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(5.1b)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𝑟𝑠</m:t>
                          </m:r>
                        </m:sup>
                      </m:sSubSup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≥0         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       ∀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   (5.1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𝑟𝑠</m:t>
                            </m:r>
                          </m:sup>
                        </m:sSubSup>
                      </m:e>
                    </m:nary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∀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sz="3200" i="1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          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(5.1c</a:t>
                </a:r>
                <a:r>
                  <a:rPr lang="en-US" sz="3200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)</a:t>
                </a:r>
                <a:endParaRPr lang="en-US" sz="3200" i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3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6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50484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7030A0"/>
                </a:solidFill>
              </a:rPr>
              <a:t>Characteristic: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</a:rPr>
              <a:t>Solution of S-O problem does not present equilibrium situation.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</a:rPr>
              <a:t> At S-O situation, divers can decrease their travel time  by  </a:t>
            </a:r>
            <a:r>
              <a:rPr lang="en-US" sz="2800" b="1" dirty="0" smtClean="0">
                <a:solidFill>
                  <a:srgbClr val="7030A0"/>
                </a:solidFill>
              </a:rPr>
              <a:t>unilaterally changing routes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SOLVE S-O PROGRAM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Equivalency conditions: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30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p>
                      </m:sSubSup>
                      <m:d>
                        <m:d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300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𝑟𝑠</m:t>
                              </m:r>
                            </m:sup>
                          </m:sSubSup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300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𝑟𝑠</m:t>
                              </m:r>
                            </m:sub>
                          </m:sSub>
                        </m:e>
                      </m:d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=0  ∀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            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3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0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en-US" sz="30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p>
                      </m:sSubSup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b>
                      </m:sSub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=0 ∀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            (</m:t>
                      </m:r>
                      <m: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3000">
                          <a:solidFill>
                            <a:srgbClr val="7030A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000">
                          <a:solidFill>
                            <a:srgbClr val="7030A0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rgbClr val="7030A0"/>
                  </a:solidFill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𝑟𝑠</m:t>
                              </m:r>
                            </m:sup>
                          </m:sSubSup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𝑟𝑠</m:t>
                              </m:r>
                            </m:sub>
                          </m:sSub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∀ </m:t>
                          </m:r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            (</m:t>
                          </m:r>
                          <m:r>
                            <a:rPr lang="en-US" sz="30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3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0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c</m:t>
                          </m:r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000" dirty="0">
                  <a:solidFill>
                    <a:srgbClr val="7030A0"/>
                  </a:solidFill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p>
                      </m:sSubSup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≥0  ∀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           (5.</m:t>
                      </m:r>
                      <m: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000">
                          <a:solidFill>
                            <a:srgbClr val="7030A0"/>
                          </a:solidFill>
                          <a:latin typeface="Cambria Math"/>
                        </a:rPr>
                        <m:t>d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Where: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00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  <a:blipFill rotWithShape="1">
                <a:blip r:embed="rId2"/>
                <a:stretch>
                  <a:fillRect l="-1704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8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895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r>
              <a:rPr lang="en-US" sz="4400" dirty="0" smtClean="0">
                <a:solidFill>
                  <a:srgbClr val="C00000"/>
                </a:solidFill>
              </a:rPr>
              <a:t>. </a:t>
            </a:r>
            <a:r>
              <a:rPr lang="en-US" dirty="0" smtClean="0">
                <a:solidFill>
                  <a:srgbClr val="C00000"/>
                </a:solidFill>
              </a:rPr>
              <a:t>USER EQUILIBRIUM &amp;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SYSTEM OPTIMUM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SPECIAL CASE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Congestion is ignored: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const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∀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SO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UE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General case: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𝑚𝑖𝑛</m:t>
                    </m:r>
                    <m:acc>
                      <m:accPr>
                        <m:chr m:val="̃"/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𝑚𝑖𝑛𝑧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6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UE solution can be obtain by solve SO problem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</a:rPr>
                  <a:t>And vice versa.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2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612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BRAESS’S PARADOX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9812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23603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U-E solution:</a:t>
                </a:r>
              </a:p>
              <a:p>
                <a:pPr lvl="1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800" b="0" dirty="0" smtClean="0">
                    <a:solidFill>
                      <a:srgbClr val="7030A0"/>
                    </a:solidFill>
                  </a:rPr>
                  <a:t>	(flow units)</a:t>
                </a:r>
              </a:p>
              <a:p>
                <a:pPr lvl="1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	(flow units)</a:t>
                </a:r>
              </a:p>
              <a:p>
                <a:pPr lvl="1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=53,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=30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(time units)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Total travel time: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498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	(flow units)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3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1.NOTATIONS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 marL="365760" lvl="1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Present some network notations</a:t>
                </a:r>
              </a:p>
              <a:p>
                <a:pPr marL="822960" lvl="1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𝑁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	node set</a:t>
                </a:r>
              </a:p>
              <a:p>
                <a:pPr marL="822960" lvl="1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:  	arc set</a:t>
                </a:r>
              </a:p>
              <a:p>
                <a:pPr marL="822960" lvl="1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: 	set of origin nodes</a:t>
                </a:r>
              </a:p>
              <a:p>
                <a:pPr marL="822960" lvl="1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:  	set of destination nodes</a:t>
                </a:r>
              </a:p>
              <a:p>
                <a:pPr marL="822960" lvl="1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: 	set of path connecting O-D pairs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  <a:blipFill rotWithShape="1">
                <a:blip r:embed="rId2"/>
                <a:stretch>
                  <a:fillRect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414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7030A0"/>
                </a:solidFill>
              </a:rPr>
              <a:t>Adding a new path to improve flow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21" y="1828800"/>
            <a:ext cx="72389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9600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791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UE solution:</a:t>
                </a:r>
              </a:p>
              <a:p>
                <a:pPr marL="0" indent="0">
                  <a:buNone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>
                  <a:solidFill>
                    <a:srgbClr val="7030A0"/>
                  </a:solidFill>
                </a:endParaRPr>
              </a:p>
              <a:p>
                <a:pPr lvl="1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=4,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800" b="0" dirty="0" smtClean="0">
                    <a:solidFill>
                      <a:srgbClr val="7030A0"/>
                    </a:solidFill>
                  </a:rPr>
                  <a:t>(flow units)</a:t>
                </a:r>
              </a:p>
              <a:p>
                <a:pPr lvl="1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800" b="0" dirty="0" smtClean="0">
                    <a:solidFill>
                      <a:srgbClr val="7030A0"/>
                    </a:solidFill>
                  </a:rPr>
                  <a:t> (flow units)</a:t>
                </a:r>
              </a:p>
              <a:p>
                <a:pPr lvl="1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=92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(time units)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Total travel time: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552 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(time units)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791200"/>
              </a:xfrm>
              <a:blipFill rotWithShape="1">
                <a:blip r:embed="rId2"/>
                <a:stretch>
                  <a:fillRect l="-1259" t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51" y="1066800"/>
            <a:ext cx="655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235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3000" dirty="0" smtClean="0">
                  <a:solidFill>
                    <a:srgbClr val="00206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>
                    <a:solidFill>
                      <a:srgbClr val="002060"/>
                    </a:solidFill>
                  </a:rPr>
                  <a:t>Compare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sz="2800" dirty="0">
                    <a:solidFill>
                      <a:srgbClr val="002060"/>
                    </a:solidFill>
                  </a:rPr>
                  <a:t>Total travel time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552&gt;498</m:t>
                    </m:r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sz="2800" dirty="0">
                    <a:solidFill>
                      <a:srgbClr val="002060"/>
                    </a:solidFill>
                  </a:rPr>
                  <a:t>Travel time by each traveller in network: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92&gt;83</m:t>
                    </m:r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>
                    <a:solidFill>
                      <a:srgbClr val="002060"/>
                    </a:solidFill>
                  </a:rPr>
                  <a:t>Explain: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sz="2800" dirty="0">
                    <a:solidFill>
                      <a:srgbClr val="002060"/>
                    </a:solidFill>
                  </a:rPr>
                  <a:t>Rooted in the property of the UE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sz="2800" dirty="0">
                    <a:solidFill>
                      <a:srgbClr val="002060"/>
                    </a:solidFill>
                  </a:rPr>
                  <a:t>Individual choice of routes effects on other networks users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.</a:t>
                </a:r>
                <a:endParaRPr lang="en-US" sz="3000" dirty="0">
                  <a:solidFill>
                    <a:srgbClr val="00206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002060"/>
                    </a:solidFill>
                  </a:rPr>
                  <a:t>Mathematically</a:t>
                </a:r>
                <a:r>
                  <a:rPr lang="en-US" sz="3000" dirty="0">
                    <a:solidFill>
                      <a:srgbClr val="002060"/>
                    </a:solidFill>
                  </a:rPr>
                  <a:t>: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sz="2800" dirty="0">
                    <a:solidFill>
                      <a:srgbClr val="002060"/>
                    </a:solidFill>
                  </a:rPr>
                  <a:t>UE objective function decrease: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399→386</m:t>
                    </m:r>
                  </m:oMath>
                </a14:m>
                <a:endParaRPr lang="en-US" sz="3000" dirty="0">
                  <a:solidFill>
                    <a:srgbClr val="002060"/>
                  </a:solidFill>
                </a:endParaRPr>
              </a:p>
              <a:p>
                <a:pPr lvl="1">
                  <a:buFont typeface="Wingdings" pitchFamily="2" charset="2"/>
                  <a:buChar char="ü"/>
                </a:pPr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sz="3000" dirty="0" smtClean="0">
                  <a:solidFill>
                    <a:srgbClr val="002060"/>
                  </a:solidFill>
                </a:endParaRPr>
              </a:p>
              <a:p>
                <a:pPr lvl="1">
                  <a:buFont typeface="Wingdings" pitchFamily="2" charset="2"/>
                  <a:buChar char="ü"/>
                </a:pPr>
                <a:endParaRPr lang="en-US" sz="2800" b="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715000"/>
              </a:xfrm>
              <a:blipFill rotWithShape="1">
                <a:blip r:embed="rId2"/>
                <a:stretch>
                  <a:fillRect l="-1259" b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12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THANK YOU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300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marL="822960" lvl="1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rgbClr val="7030A0"/>
                    </a:solidFill>
                  </a:rPr>
                  <a:t> 	flow on arc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en-US" sz="3000" dirty="0">
                  <a:solidFill>
                    <a:srgbClr val="7030A0"/>
                  </a:solidFill>
                </a:endParaRPr>
              </a:p>
              <a:p>
                <a:pPr marL="640080" lvl="2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=(…, </m:t>
                    </m:r>
                    <m:sSub>
                      <m:sSub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, …)</m:t>
                    </m:r>
                  </m:oMath>
                </a14:m>
                <a:endParaRPr lang="en-US" sz="3000" dirty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sz="30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rgbClr val="7030A0"/>
                    </a:solidFill>
                  </a:rPr>
                  <a:t>		travel time on arc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1252728" lvl="4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𝒕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…,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,…</m:t>
                        </m:r>
                      </m:e>
                    </m:d>
                  </m:oMath>
                </a14:m>
                <a:endParaRPr lang="en-US" sz="3000" b="0" dirty="0" smtClean="0">
                  <a:solidFill>
                    <a:srgbClr val="7030A0"/>
                  </a:solidFill>
                </a:endParaRPr>
              </a:p>
              <a:p>
                <a:pPr marL="1252728" lvl="4" indent="0">
                  <a:buNone/>
                </a:pPr>
                <a:endParaRPr lang="en-US" sz="3000" dirty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p>
                    </m:sSubSup>
                  </m:oMath>
                </a14:m>
                <a:r>
                  <a:rPr lang="en-US" sz="3000" dirty="0">
                    <a:solidFill>
                      <a:srgbClr val="7030A0"/>
                    </a:solidFill>
                  </a:rPr>
                  <a:t> 	flow on path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000" dirty="0">
                    <a:solidFill>
                      <a:srgbClr val="7030A0"/>
                    </a:solidFill>
                  </a:rPr>
                  <a:t> connecting O-D pair 		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𝑟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393192" lvl="1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…,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,….</m:t>
                        </m:r>
                      </m:e>
                    </m:d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;</m:t>
                    </m:r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𝒇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=(…, 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, …)</m:t>
                    </m:r>
                  </m:oMath>
                </a14:m>
                <a:endParaRPr lang="en-US" sz="3000" dirty="0">
                  <a:solidFill>
                    <a:srgbClr val="7030A0"/>
                  </a:solidFill>
                </a:endParaRPr>
              </a:p>
              <a:p>
                <a:pPr marL="640080" lvl="2" indent="0">
                  <a:buNone/>
                </a:pPr>
                <a:endParaRPr lang="en-US" sz="3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638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3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63246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p>
                    </m:sSubSup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		travel time on path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connecting O-D  		pair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3000" b="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b="0" dirty="0" smtClean="0">
                    <a:solidFill>
                      <a:srgbClr val="7030A0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…,</m:t>
                        </m:r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,….</m:t>
                        </m:r>
                      </m:e>
                    </m:d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;</m:t>
                    </m:r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𝒄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=(…,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, …)</m:t>
                    </m:r>
                  </m:oMath>
                </a14:m>
                <a:endParaRPr lang="en-US" sz="3000" b="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		trip rate between O-D pair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𝒒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=(…,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, …)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𝑟𝑠</m:t>
                        </m:r>
                      </m:sup>
                    </m:sSubSup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		indicator variable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𝑟𝑠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: </m:t>
                            </m:r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arc</m:t>
                            </m:r>
                            <m: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on</m:t>
                            </m:r>
                            <m: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path</m:t>
                            </m:r>
                            <m: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between</m:t>
                            </m:r>
                            <m: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0:</m:t>
                            </m:r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otherwise</m:t>
                            </m:r>
                          </m:e>
                          <m:e/>
                        </m:eqArr>
                      </m:e>
                    </m:d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3000" b="0" dirty="0" smtClean="0">
                    <a:solidFill>
                      <a:srgbClr val="7030A0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(∆</m:t>
                                </m:r>
                              </m:e>
                              <m:sub/>
                              <m:sup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𝑟𝑠</m:t>
                                </m:r>
                              </m:sup>
                            </m:sSubSup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b>
                        </m:sSub>
                      </m:e>
                      <m:sup/>
                    </m:s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𝑟𝑠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; </m:t>
                    </m:r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∆=(</m:t>
                    </m:r>
                    <m:sSub>
                      <m:sSubPr>
                        <m:ctrlP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3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…,</m:t>
                            </m:r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(∆</m:t>
                            </m:r>
                          </m:e>
                          <m:sub/>
                          <m:sup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𝑟𝑠</m:t>
                            </m:r>
                          </m:sup>
                        </m:sSubSup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,…)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lvl="6">
                  <a:buFont typeface="Wingdings" pitchFamily="2" charset="2"/>
                  <a:buChar char="Ø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6324600"/>
              </a:xfrm>
              <a:blipFill rotWithShape="1">
                <a:blip r:embed="rId2"/>
                <a:stretch>
                  <a:fillRect t="-1156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9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RELATIONS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93192" lvl="1" indent="0" algn="ctr">
                  <a:buNone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Path-arc incidence relationship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Travel time on path and travel time on link</a:t>
                </a:r>
                <a:endParaRPr lang="en-US" sz="3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𝑟𝑠</m:t>
                              </m:r>
                            </m:sup>
                          </m:sSub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                           (1.1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a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solidFill>
                                <a:srgbClr val="7030A0"/>
                              </a:solidFill>
                            </a:rPr>
                            <m:t>	</m:t>
                          </m:r>
                        </m:e>
                      </m:nary>
                    </m:oMath>
                  </m:oMathPara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Link flow and path flow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𝑟𝑠</m:t>
                              </m:r>
                            </m:sup>
                          </m:sSubSup>
                        </m:e>
                      </m:nary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                     (1.1.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6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In the matrix form:</a:t>
                </a:r>
              </a:p>
              <a:p>
                <a:pPr marL="0" indent="0">
                  <a:buNone/>
                </a:pPr>
                <a:r>
                  <a:rPr lang="en-US" sz="3000" b="0" dirty="0" smtClean="0">
                    <a:solidFill>
                      <a:srgbClr val="7030A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𝒄</m:t>
                    </m:r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𝒕</m:t>
                    </m:r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𝒇</m:t>
                    </m:r>
                    <m:sSup>
                      <m:sSupPr>
                        <m:ctrlP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</a:t>
                </a:r>
                <a:endParaRPr lang="en-US" sz="3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972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72653"/>
            <a:ext cx="39147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2" y="2971800"/>
            <a:ext cx="3857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8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5626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Assume: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: the first path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(1,3)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                                        the second path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(1,4)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     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:	 the first path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(2,3)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			 the second path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(2,4)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The path-arc incidence relationships</a:t>
                </a:r>
              </a:p>
              <a:p>
                <a:pPr marL="0" indent="0">
                  <a:buNone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14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1,1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2,1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,1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bSup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,1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14</m:t>
                        </m:r>
                      </m:sup>
                    </m:sSubSup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3,1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sSubSup>
                      <m:sSubSup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14</m:t>
                        </m:r>
                      </m:sup>
                    </m:sSubSup>
                    <m:sSubSup>
                      <m:sSubSup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3,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bSup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p>
                    </m:sSubSup>
                    <m:sSubSup>
                      <m:sSubSup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3,1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p>
                    </m:sSubSup>
                    <m:sSubSup>
                      <m:sSubSup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3,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bSup>
                  </m:oMath>
                </a14:m>
                <a:endParaRPr lang="en-US" sz="3000" i="1" dirty="0" smtClean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  <a:ea typeface="Cambria Math"/>
                  </a:rPr>
                  <a:t> </a:t>
                </a:r>
                <a:r>
                  <a:rPr lang="en-US" sz="3000" dirty="0" smtClean="0">
                    <a:solidFill>
                      <a:srgbClr val="7030A0"/>
                    </a:solidFill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24</m:t>
                        </m:r>
                      </m:sup>
                    </m:sSubSup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			</a:t>
                </a:r>
                <a:endParaRPr lang="en-US" sz="3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562600"/>
              </a:xfrm>
              <a:blipFill rotWithShape="1">
                <a:blip r:embed="rId2"/>
                <a:stretch>
                  <a:fillRect l="-1259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394</TotalTime>
  <Words>1139</Words>
  <Application>Microsoft Office PowerPoint</Application>
  <PresentationFormat>On-screen Show (4:3)</PresentationFormat>
  <Paragraphs>192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URBAN TRANSPORTATION NERWORKS</vt:lpstr>
      <vt:lpstr>OBJECTIVE</vt:lpstr>
      <vt:lpstr>1.NOTATIONS</vt:lpstr>
      <vt:lpstr>PowerPoint Presentation</vt:lpstr>
      <vt:lpstr>PowerPoint Presentation</vt:lpstr>
      <vt:lpstr>RELATIONS</vt:lpstr>
      <vt:lpstr>PowerPoint Presentation</vt:lpstr>
      <vt:lpstr>Example</vt:lpstr>
      <vt:lpstr>PowerPoint Presentation</vt:lpstr>
      <vt:lpstr>2.THE BASIC TRANSFORMATION</vt:lpstr>
      <vt:lpstr>PowerPoint Presentation</vt:lpstr>
      <vt:lpstr>EXAMPLE</vt:lpstr>
      <vt:lpstr>PowerPoint Presentation</vt:lpstr>
      <vt:lpstr>3.EQUIVALENCE CONDITIONS</vt:lpstr>
      <vt:lpstr>SOLVE PROGRAM (2.1)</vt:lpstr>
      <vt:lpstr>PowerPoint Presentation</vt:lpstr>
      <vt:lpstr>RELATED TO U-E PROBLEM</vt:lpstr>
      <vt:lpstr>4. UNIQUENESS CONDITIONS</vt:lpstr>
      <vt:lpstr>EXAMPLE</vt:lpstr>
      <vt:lpstr>PowerPoint Presentation</vt:lpstr>
      <vt:lpstr>PowerPoint Presentation</vt:lpstr>
      <vt:lpstr>5. THE SYSTEM- OPTIMIZATION FORMULATION</vt:lpstr>
      <vt:lpstr>PowerPoint Presentation</vt:lpstr>
      <vt:lpstr>SOLVE S-O PROGRAM</vt:lpstr>
      <vt:lpstr>6. USER EQUILIBRIUM &amp;  SYSTEM OPTIMUM</vt:lpstr>
      <vt:lpstr>SPECIAL CASE</vt:lpstr>
      <vt:lpstr>PowerPoint Presentation</vt:lpstr>
      <vt:lpstr>BRAESS’S PARADOX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TRANSPORTATION NERWORKS</dc:title>
  <dc:creator>Nguyen Ngoc Dai</dc:creator>
  <cp:lastModifiedBy>Nguyen Ngoc Dai</cp:lastModifiedBy>
  <cp:revision>297</cp:revision>
  <dcterms:created xsi:type="dcterms:W3CDTF">2006-08-16T00:00:00Z</dcterms:created>
  <dcterms:modified xsi:type="dcterms:W3CDTF">2012-09-28T07:13:08Z</dcterms:modified>
</cp:coreProperties>
</file>